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19"/>
  </p:notesMasterIdLst>
  <p:handoutMasterIdLst>
    <p:handoutMasterId r:id="rId20"/>
  </p:handoutMasterIdLst>
  <p:sldIdLst>
    <p:sldId id="370" r:id="rId2"/>
    <p:sldId id="378" r:id="rId3"/>
    <p:sldId id="379" r:id="rId4"/>
    <p:sldId id="380" r:id="rId5"/>
    <p:sldId id="385" r:id="rId6"/>
    <p:sldId id="382" r:id="rId7"/>
    <p:sldId id="388" r:id="rId8"/>
    <p:sldId id="386" r:id="rId9"/>
    <p:sldId id="387" r:id="rId10"/>
    <p:sldId id="389" r:id="rId11"/>
    <p:sldId id="371" r:id="rId12"/>
    <p:sldId id="372" r:id="rId13"/>
    <p:sldId id="373" r:id="rId14"/>
    <p:sldId id="374" r:id="rId15"/>
    <p:sldId id="375" r:id="rId16"/>
    <p:sldId id="381" r:id="rId17"/>
    <p:sldId id="39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B19C"/>
    <a:srgbClr val="AE5A41"/>
    <a:srgbClr val="BC411F"/>
    <a:srgbClr val="9141D0"/>
    <a:srgbClr val="EC4021"/>
    <a:srgbClr val="941651"/>
    <a:srgbClr val="FF7E79"/>
    <a:srgbClr val="461979"/>
    <a:srgbClr val="FF5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4"/>
    <p:restoredTop sz="96595"/>
  </p:normalViewPr>
  <p:slideViewPr>
    <p:cSldViewPr snapToGrid="0" snapToObjects="1">
      <p:cViewPr varScale="1">
        <p:scale>
          <a:sx n="125" d="100"/>
          <a:sy n="125" d="100"/>
        </p:scale>
        <p:origin x="176" y="2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iagrams/_rels/drawing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CE20A-3AF5-314C-8B0F-AC34837AF792}"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7725648B-21B5-754F-B8F0-0C8C26F98A33}">
      <dgm:prSet phldrT="[Text]" custT="1"/>
      <dgm:spPr>
        <a:solidFill>
          <a:schemeClr val="accent2"/>
        </a:solidFill>
      </dgm:spPr>
      <dgm:t>
        <a:bodyPr/>
        <a:lstStyle/>
        <a:p>
          <a:r>
            <a:rPr lang="en-US" sz="1800" dirty="0"/>
            <a:t>Biogeochemical anchor genes</a:t>
          </a:r>
        </a:p>
      </dgm:t>
    </dgm:pt>
    <dgm:pt modelId="{5A112ED9-9105-554A-AD3E-2BE84F840B4F}" type="parTrans" cxnId="{7C32F793-786E-D748-8167-C5A904637677}">
      <dgm:prSet/>
      <dgm:spPr/>
      <dgm:t>
        <a:bodyPr/>
        <a:lstStyle/>
        <a:p>
          <a:endParaRPr lang="en-US"/>
        </a:p>
      </dgm:t>
    </dgm:pt>
    <dgm:pt modelId="{63366FA8-A722-A041-ACE3-515B9F1CEBBB}" type="sibTrans" cxnId="{7C32F793-786E-D748-8167-C5A904637677}">
      <dgm:prSet/>
      <dgm:spPr>
        <a:ln>
          <a:solidFill>
            <a:schemeClr val="accent2"/>
          </a:solidFill>
        </a:ln>
      </dgm:spPr>
      <dgm:t>
        <a:bodyPr/>
        <a:lstStyle/>
        <a:p>
          <a:endParaRPr lang="en-US"/>
        </a:p>
      </dgm:t>
    </dgm:pt>
    <dgm:pt modelId="{9B19D3A7-CBDF-4145-B51F-68FB639138BD}">
      <dgm:prSet phldrT="[Text]" custT="1"/>
      <dgm:spPr>
        <a:solidFill>
          <a:schemeClr val="accent2"/>
        </a:solidFill>
      </dgm:spPr>
      <dgm:t>
        <a:bodyPr/>
        <a:lstStyle/>
        <a:p>
          <a:r>
            <a:rPr lang="en-US" sz="1800" dirty="0"/>
            <a:t>Environmental enzyme </a:t>
          </a:r>
          <a:r>
            <a:rPr lang="en-US" sz="1800" dirty="0" err="1"/>
            <a:t>superfamilies</a:t>
          </a:r>
          <a:endParaRPr lang="en-US" sz="1800" dirty="0"/>
        </a:p>
      </dgm:t>
    </dgm:pt>
    <dgm:pt modelId="{539631F3-A732-024F-8632-7556451550D9}" type="parTrans" cxnId="{BB3AF572-7446-494A-89B7-ED4D72ABEEF3}">
      <dgm:prSet/>
      <dgm:spPr/>
      <dgm:t>
        <a:bodyPr/>
        <a:lstStyle/>
        <a:p>
          <a:endParaRPr lang="en-US"/>
        </a:p>
      </dgm:t>
    </dgm:pt>
    <dgm:pt modelId="{6EDBC0B5-A9DB-C64E-BA7B-CC3699C74983}" type="sibTrans" cxnId="{BB3AF572-7446-494A-89B7-ED4D72ABEEF3}">
      <dgm:prSet/>
      <dgm:spPr/>
      <dgm:t>
        <a:bodyPr/>
        <a:lstStyle/>
        <a:p>
          <a:endParaRPr lang="en-US"/>
        </a:p>
      </dgm:t>
    </dgm:pt>
    <dgm:pt modelId="{D213658F-A471-5A40-B517-3779AAF503BB}">
      <dgm:prSet phldrT="[Text]" custT="1"/>
      <dgm:spPr>
        <a:solidFill>
          <a:schemeClr val="accent2"/>
        </a:solidFill>
      </dgm:spPr>
      <dgm:t>
        <a:bodyPr/>
        <a:lstStyle/>
        <a:p>
          <a:r>
            <a:rPr lang="en-US" sz="1800" dirty="0"/>
            <a:t>Novel eukaryotic protein structures</a:t>
          </a:r>
        </a:p>
      </dgm:t>
    </dgm:pt>
    <dgm:pt modelId="{FB119582-67D7-7A43-AC76-92BFDEA12365}" type="parTrans" cxnId="{8E890110-FD3A-8947-82E8-6E4B0DCDFEF7}">
      <dgm:prSet/>
      <dgm:spPr/>
      <dgm:t>
        <a:bodyPr/>
        <a:lstStyle/>
        <a:p>
          <a:endParaRPr lang="en-US"/>
        </a:p>
      </dgm:t>
    </dgm:pt>
    <dgm:pt modelId="{29B3D770-E164-3B46-A80F-0BD53F45B7CE}" type="sibTrans" cxnId="{8E890110-FD3A-8947-82E8-6E4B0DCDFEF7}">
      <dgm:prSet/>
      <dgm:spPr/>
      <dgm:t>
        <a:bodyPr/>
        <a:lstStyle/>
        <a:p>
          <a:endParaRPr lang="en-US"/>
        </a:p>
      </dgm:t>
    </dgm:pt>
    <dgm:pt modelId="{D989F0D4-FD4A-4143-B169-2E1F685A7C4B}">
      <dgm:prSet custT="1"/>
      <dgm:spPr>
        <a:solidFill>
          <a:schemeClr val="accent2"/>
        </a:solidFill>
      </dgm:spPr>
      <dgm:t>
        <a:bodyPr/>
        <a:lstStyle/>
        <a:p>
          <a:r>
            <a:rPr lang="en-US" sz="1800" dirty="0"/>
            <a:t>Novel classification methods</a:t>
          </a:r>
        </a:p>
      </dgm:t>
    </dgm:pt>
    <dgm:pt modelId="{3BBD0D19-CE68-5F46-88C4-973ADE90A7BD}" type="parTrans" cxnId="{3A7A7D69-06BC-A041-9073-AF840E969121}">
      <dgm:prSet/>
      <dgm:spPr/>
      <dgm:t>
        <a:bodyPr/>
        <a:lstStyle/>
        <a:p>
          <a:endParaRPr lang="en-US"/>
        </a:p>
      </dgm:t>
    </dgm:pt>
    <dgm:pt modelId="{C355F5CB-39C4-8B4D-ABC9-8D2C939EEB33}" type="sibTrans" cxnId="{3A7A7D69-06BC-A041-9073-AF840E969121}">
      <dgm:prSet/>
      <dgm:spPr/>
      <dgm:t>
        <a:bodyPr/>
        <a:lstStyle/>
        <a:p>
          <a:endParaRPr lang="en-US"/>
        </a:p>
      </dgm:t>
    </dgm:pt>
    <dgm:pt modelId="{BC0B17E9-535C-D24C-AAE9-7A65C78A0D88}">
      <dgm:prSet custT="1"/>
      <dgm:spPr>
        <a:solidFill>
          <a:schemeClr val="accent2"/>
        </a:solidFill>
      </dgm:spPr>
      <dgm:t>
        <a:bodyPr/>
        <a:lstStyle/>
        <a:p>
          <a:r>
            <a:rPr lang="en-US" sz="1800" dirty="0"/>
            <a:t>Mapping soil population genomes</a:t>
          </a:r>
        </a:p>
      </dgm:t>
    </dgm:pt>
    <dgm:pt modelId="{FAC88BA5-4A77-8D4B-B991-480795D8F3CD}" type="parTrans" cxnId="{C844CDE3-323B-BC44-80D7-866D123B3B3B}">
      <dgm:prSet/>
      <dgm:spPr/>
      <dgm:t>
        <a:bodyPr/>
        <a:lstStyle/>
        <a:p>
          <a:endParaRPr lang="en-US"/>
        </a:p>
      </dgm:t>
    </dgm:pt>
    <dgm:pt modelId="{037E0D76-115B-5D4E-8CF7-457AB41AAB00}" type="sibTrans" cxnId="{C844CDE3-323B-BC44-80D7-866D123B3B3B}">
      <dgm:prSet/>
      <dgm:spPr/>
      <dgm:t>
        <a:bodyPr/>
        <a:lstStyle/>
        <a:p>
          <a:endParaRPr lang="en-US"/>
        </a:p>
      </dgm:t>
    </dgm:pt>
    <dgm:pt modelId="{2F14E123-8565-BC43-84B8-8E25712230F9}">
      <dgm:prSet custT="1"/>
      <dgm:spPr>
        <a:solidFill>
          <a:schemeClr val="accent2"/>
        </a:solidFill>
      </dgm:spPr>
      <dgm:t>
        <a:bodyPr/>
        <a:lstStyle/>
        <a:p>
          <a:r>
            <a:rPr lang="en-US" sz="1800" dirty="0"/>
            <a:t>Global catalog of small RNAs</a:t>
          </a:r>
        </a:p>
      </dgm:t>
    </dgm:pt>
    <dgm:pt modelId="{C6D983CC-242D-0344-9BE0-2FDA026F0E4D}" type="parTrans" cxnId="{1E81AA97-05C6-C148-9CAA-2011F18E02A8}">
      <dgm:prSet/>
      <dgm:spPr/>
      <dgm:t>
        <a:bodyPr/>
        <a:lstStyle/>
        <a:p>
          <a:endParaRPr lang="en-US"/>
        </a:p>
      </dgm:t>
    </dgm:pt>
    <dgm:pt modelId="{DFBDDD98-2561-4344-BEE2-84E8CE3ACA21}" type="sibTrans" cxnId="{1E81AA97-05C6-C148-9CAA-2011F18E02A8}">
      <dgm:prSet/>
      <dgm:spPr/>
      <dgm:t>
        <a:bodyPr/>
        <a:lstStyle/>
        <a:p>
          <a:endParaRPr lang="en-US"/>
        </a:p>
      </dgm:t>
    </dgm:pt>
    <dgm:pt modelId="{93E16091-134A-2F43-9690-629C6DAF5D7A}" type="pres">
      <dgm:prSet presAssocID="{1C9CE20A-3AF5-314C-8B0F-AC34837AF792}" presName="Name0" presStyleCnt="0">
        <dgm:presLayoutVars>
          <dgm:chMax val="7"/>
          <dgm:chPref val="7"/>
          <dgm:dir/>
        </dgm:presLayoutVars>
      </dgm:prSet>
      <dgm:spPr/>
    </dgm:pt>
    <dgm:pt modelId="{40F79E40-C2FB-D54C-ACF2-4BA6DF50AC00}" type="pres">
      <dgm:prSet presAssocID="{1C9CE20A-3AF5-314C-8B0F-AC34837AF792}" presName="Name1" presStyleCnt="0"/>
      <dgm:spPr/>
    </dgm:pt>
    <dgm:pt modelId="{3E1B2CBB-CC81-374D-95F4-8C49A3844C1E}" type="pres">
      <dgm:prSet presAssocID="{1C9CE20A-3AF5-314C-8B0F-AC34837AF792}" presName="cycle" presStyleCnt="0"/>
      <dgm:spPr/>
    </dgm:pt>
    <dgm:pt modelId="{E39219BD-C46D-134E-A237-5B2CE77244E0}" type="pres">
      <dgm:prSet presAssocID="{1C9CE20A-3AF5-314C-8B0F-AC34837AF792}" presName="srcNode" presStyleLbl="node1" presStyleIdx="0" presStyleCnt="6"/>
      <dgm:spPr/>
    </dgm:pt>
    <dgm:pt modelId="{6A79DFEB-BE79-8445-8D0D-0395BD674E94}" type="pres">
      <dgm:prSet presAssocID="{1C9CE20A-3AF5-314C-8B0F-AC34837AF792}" presName="conn" presStyleLbl="parChTrans1D2" presStyleIdx="0" presStyleCnt="1"/>
      <dgm:spPr/>
    </dgm:pt>
    <dgm:pt modelId="{8E3F65B7-1792-4347-B526-CF200A1573C4}" type="pres">
      <dgm:prSet presAssocID="{1C9CE20A-3AF5-314C-8B0F-AC34837AF792}" presName="extraNode" presStyleLbl="node1" presStyleIdx="0" presStyleCnt="6"/>
      <dgm:spPr/>
    </dgm:pt>
    <dgm:pt modelId="{C8E20D44-5E00-5940-9848-D5C5B0C1BD1C}" type="pres">
      <dgm:prSet presAssocID="{1C9CE20A-3AF5-314C-8B0F-AC34837AF792}" presName="dstNode" presStyleLbl="node1" presStyleIdx="0" presStyleCnt="6"/>
      <dgm:spPr/>
    </dgm:pt>
    <dgm:pt modelId="{5B803E85-FA77-0745-8386-1ABC1CF31170}" type="pres">
      <dgm:prSet presAssocID="{7725648B-21B5-754F-B8F0-0C8C26F98A33}" presName="text_1" presStyleLbl="node1" presStyleIdx="0" presStyleCnt="6">
        <dgm:presLayoutVars>
          <dgm:bulletEnabled val="1"/>
        </dgm:presLayoutVars>
      </dgm:prSet>
      <dgm:spPr/>
    </dgm:pt>
    <dgm:pt modelId="{12E2BD26-699B-2249-BD09-A95055FEDD18}" type="pres">
      <dgm:prSet presAssocID="{7725648B-21B5-754F-B8F0-0C8C26F98A33}" presName="accent_1" presStyleCnt="0"/>
      <dgm:spPr/>
    </dgm:pt>
    <dgm:pt modelId="{71C6220D-D02F-484D-9D68-9E493233C2DB}" type="pres">
      <dgm:prSet presAssocID="{7725648B-21B5-754F-B8F0-0C8C26F98A33}" presName="accentRepeatNode" presStyleLbl="solidFgAcc1" presStyleIdx="0" presStyleCnt="6"/>
      <dgm:spPr>
        <a:blipFill rotWithShape="0">
          <a:blip xmlns:r="http://schemas.openxmlformats.org/officeDocument/2006/relationships" r:embed="rId1"/>
          <a:stretch>
            <a:fillRect/>
          </a:stretch>
        </a:blipFill>
        <a:ln>
          <a:solidFill>
            <a:schemeClr val="accent2"/>
          </a:solidFill>
        </a:ln>
      </dgm:spPr>
    </dgm:pt>
    <dgm:pt modelId="{D78B7B7A-40B9-A64B-9ABE-45383536515F}" type="pres">
      <dgm:prSet presAssocID="{D989F0D4-FD4A-4143-B169-2E1F685A7C4B}" presName="text_2" presStyleLbl="node1" presStyleIdx="1" presStyleCnt="6">
        <dgm:presLayoutVars>
          <dgm:bulletEnabled val="1"/>
        </dgm:presLayoutVars>
      </dgm:prSet>
      <dgm:spPr/>
    </dgm:pt>
    <dgm:pt modelId="{8FC7C165-7A09-F349-AF87-066ECA1B689E}" type="pres">
      <dgm:prSet presAssocID="{D989F0D4-FD4A-4143-B169-2E1F685A7C4B}" presName="accent_2" presStyleCnt="0"/>
      <dgm:spPr/>
    </dgm:pt>
    <dgm:pt modelId="{EE2A4E91-A98D-D442-8BC9-50956D536D2B}" type="pres">
      <dgm:prSet presAssocID="{D989F0D4-FD4A-4143-B169-2E1F685A7C4B}" presName="accentRepeatNode" presStyleLbl="solidFgAcc1" presStyleIdx="1" presStyleCnt="6"/>
      <dgm:spPr>
        <a:blipFill rotWithShape="0">
          <a:blip xmlns:r="http://schemas.openxmlformats.org/officeDocument/2006/relationships" r:embed="rId2"/>
          <a:stretch>
            <a:fillRect/>
          </a:stretch>
        </a:blipFill>
        <a:ln>
          <a:solidFill>
            <a:schemeClr val="accent2"/>
          </a:solidFill>
        </a:ln>
      </dgm:spPr>
    </dgm:pt>
    <dgm:pt modelId="{1A2EF5B4-3138-7143-95BE-DC28FA4857D0}" type="pres">
      <dgm:prSet presAssocID="{BC0B17E9-535C-D24C-AAE9-7A65C78A0D88}" presName="text_3" presStyleLbl="node1" presStyleIdx="2" presStyleCnt="6">
        <dgm:presLayoutVars>
          <dgm:bulletEnabled val="1"/>
        </dgm:presLayoutVars>
      </dgm:prSet>
      <dgm:spPr/>
    </dgm:pt>
    <dgm:pt modelId="{8A443084-CFBC-6944-9AEF-13F58E8029B3}" type="pres">
      <dgm:prSet presAssocID="{BC0B17E9-535C-D24C-AAE9-7A65C78A0D88}" presName="accent_3" presStyleCnt="0"/>
      <dgm:spPr/>
    </dgm:pt>
    <dgm:pt modelId="{79DCEEB3-945A-5941-9622-4B8B75E36688}" type="pres">
      <dgm:prSet presAssocID="{BC0B17E9-535C-D24C-AAE9-7A65C78A0D88}" presName="accentRepeatNode" presStyleLbl="solidFgAcc1" presStyleIdx="2" presStyleCnt="6"/>
      <dgm:spPr>
        <a:blipFill rotWithShape="0">
          <a:blip xmlns:r="http://schemas.openxmlformats.org/officeDocument/2006/relationships" r:embed="rId3"/>
          <a:stretch>
            <a:fillRect/>
          </a:stretch>
        </a:blipFill>
        <a:ln>
          <a:solidFill>
            <a:schemeClr val="accent2"/>
          </a:solidFill>
        </a:ln>
      </dgm:spPr>
    </dgm:pt>
    <dgm:pt modelId="{A73BC8FC-973E-FD4E-8169-15953763349E}" type="pres">
      <dgm:prSet presAssocID="{2F14E123-8565-BC43-84B8-8E25712230F9}" presName="text_4" presStyleLbl="node1" presStyleIdx="3" presStyleCnt="6">
        <dgm:presLayoutVars>
          <dgm:bulletEnabled val="1"/>
        </dgm:presLayoutVars>
      </dgm:prSet>
      <dgm:spPr/>
    </dgm:pt>
    <dgm:pt modelId="{A2A9AE8A-9C85-7947-9472-16C83D73E0AF}" type="pres">
      <dgm:prSet presAssocID="{2F14E123-8565-BC43-84B8-8E25712230F9}" presName="accent_4" presStyleCnt="0"/>
      <dgm:spPr/>
    </dgm:pt>
    <dgm:pt modelId="{F4775344-0B5D-0F42-8CB4-B5D0A81EB7F8}" type="pres">
      <dgm:prSet presAssocID="{2F14E123-8565-BC43-84B8-8E25712230F9}" presName="accentRepeatNode" presStyleLbl="solidFgAcc1" presStyleIdx="3" presStyleCnt="6"/>
      <dgm:spPr>
        <a:blipFill rotWithShape="0">
          <a:blip xmlns:r="http://schemas.openxmlformats.org/officeDocument/2006/relationships" r:embed="rId4"/>
          <a:stretch>
            <a:fillRect/>
          </a:stretch>
        </a:blipFill>
        <a:ln>
          <a:solidFill>
            <a:schemeClr val="accent2"/>
          </a:solidFill>
        </a:ln>
      </dgm:spPr>
    </dgm:pt>
    <dgm:pt modelId="{B5470F10-DC91-A04D-927A-72CB520AA89B}" type="pres">
      <dgm:prSet presAssocID="{9B19D3A7-CBDF-4145-B51F-68FB639138BD}" presName="text_5" presStyleLbl="node1" presStyleIdx="4" presStyleCnt="6">
        <dgm:presLayoutVars>
          <dgm:bulletEnabled val="1"/>
        </dgm:presLayoutVars>
      </dgm:prSet>
      <dgm:spPr/>
    </dgm:pt>
    <dgm:pt modelId="{9C928305-F4E3-D749-8482-AC17F8486317}" type="pres">
      <dgm:prSet presAssocID="{9B19D3A7-CBDF-4145-B51F-68FB639138BD}" presName="accent_5" presStyleCnt="0"/>
      <dgm:spPr/>
    </dgm:pt>
    <dgm:pt modelId="{E561BC5D-3AE5-4641-B5D6-68E4B4C4CC01}" type="pres">
      <dgm:prSet presAssocID="{9B19D3A7-CBDF-4145-B51F-68FB639138BD}" presName="accentRepeatNode" presStyleLbl="solidFgAcc1" presStyleIdx="4" presStyleCnt="6"/>
      <dgm:spPr>
        <a:blipFill rotWithShape="0">
          <a:blip xmlns:r="http://schemas.openxmlformats.org/officeDocument/2006/relationships" r:embed="rId5"/>
          <a:stretch>
            <a:fillRect/>
          </a:stretch>
        </a:blipFill>
        <a:ln>
          <a:solidFill>
            <a:schemeClr val="accent2"/>
          </a:solidFill>
        </a:ln>
      </dgm:spPr>
    </dgm:pt>
    <dgm:pt modelId="{B5E55F51-0136-FB4F-92E5-98FEB4EA22A6}" type="pres">
      <dgm:prSet presAssocID="{D213658F-A471-5A40-B517-3779AAF503BB}" presName="text_6" presStyleLbl="node1" presStyleIdx="5" presStyleCnt="6">
        <dgm:presLayoutVars>
          <dgm:bulletEnabled val="1"/>
        </dgm:presLayoutVars>
      </dgm:prSet>
      <dgm:spPr/>
    </dgm:pt>
    <dgm:pt modelId="{05D23790-CB75-9C42-9C24-6F237E871774}" type="pres">
      <dgm:prSet presAssocID="{D213658F-A471-5A40-B517-3779AAF503BB}" presName="accent_6" presStyleCnt="0"/>
      <dgm:spPr/>
    </dgm:pt>
    <dgm:pt modelId="{8BE7845D-E94B-4547-95D1-2AC3A0803F70}" type="pres">
      <dgm:prSet presAssocID="{D213658F-A471-5A40-B517-3779AAF503BB}" presName="accentRepeatNode" presStyleLbl="solidFgAcc1" presStyleIdx="5" presStyleCnt="6"/>
      <dgm:spPr>
        <a:blipFill rotWithShape="0">
          <a:blip xmlns:r="http://schemas.openxmlformats.org/officeDocument/2006/relationships" r:embed="rId6"/>
          <a:stretch>
            <a:fillRect/>
          </a:stretch>
        </a:blipFill>
        <a:ln>
          <a:solidFill>
            <a:schemeClr val="accent2"/>
          </a:solidFill>
        </a:ln>
      </dgm:spPr>
    </dgm:pt>
  </dgm:ptLst>
  <dgm:cxnLst>
    <dgm:cxn modelId="{8E890110-FD3A-8947-82E8-6E4B0DCDFEF7}" srcId="{1C9CE20A-3AF5-314C-8B0F-AC34837AF792}" destId="{D213658F-A471-5A40-B517-3779AAF503BB}" srcOrd="5" destOrd="0" parTransId="{FB119582-67D7-7A43-AC76-92BFDEA12365}" sibTransId="{29B3D770-E164-3B46-A80F-0BD53F45B7CE}"/>
    <dgm:cxn modelId="{EB45C42E-7EE9-DB4C-BDAC-8B09CAB8CF7C}" type="presOf" srcId="{BC0B17E9-535C-D24C-AAE9-7A65C78A0D88}" destId="{1A2EF5B4-3138-7143-95BE-DC28FA4857D0}" srcOrd="0" destOrd="0" presId="urn:microsoft.com/office/officeart/2008/layout/VerticalCurvedList"/>
    <dgm:cxn modelId="{3A73424F-0270-8D4A-B892-8E5DE17D11BA}" type="presOf" srcId="{7725648B-21B5-754F-B8F0-0C8C26F98A33}" destId="{5B803E85-FA77-0745-8386-1ABC1CF31170}" srcOrd="0" destOrd="0" presId="urn:microsoft.com/office/officeart/2008/layout/VerticalCurvedList"/>
    <dgm:cxn modelId="{F83CE454-E097-5B4E-BC4A-44D80806F94D}" type="presOf" srcId="{1C9CE20A-3AF5-314C-8B0F-AC34837AF792}" destId="{93E16091-134A-2F43-9690-629C6DAF5D7A}" srcOrd="0" destOrd="0" presId="urn:microsoft.com/office/officeart/2008/layout/VerticalCurvedList"/>
    <dgm:cxn modelId="{3A7A7D69-06BC-A041-9073-AF840E969121}" srcId="{1C9CE20A-3AF5-314C-8B0F-AC34837AF792}" destId="{D989F0D4-FD4A-4143-B169-2E1F685A7C4B}" srcOrd="1" destOrd="0" parTransId="{3BBD0D19-CE68-5F46-88C4-973ADE90A7BD}" sibTransId="{C355F5CB-39C4-8B4D-ABC9-8D2C939EEB33}"/>
    <dgm:cxn modelId="{C6CE036E-63ED-4E47-8994-1886F1362AE7}" type="presOf" srcId="{63366FA8-A722-A041-ACE3-515B9F1CEBBB}" destId="{6A79DFEB-BE79-8445-8D0D-0395BD674E94}" srcOrd="0" destOrd="0" presId="urn:microsoft.com/office/officeart/2008/layout/VerticalCurvedList"/>
    <dgm:cxn modelId="{BB3AF572-7446-494A-89B7-ED4D72ABEEF3}" srcId="{1C9CE20A-3AF5-314C-8B0F-AC34837AF792}" destId="{9B19D3A7-CBDF-4145-B51F-68FB639138BD}" srcOrd="4" destOrd="0" parTransId="{539631F3-A732-024F-8632-7556451550D9}" sibTransId="{6EDBC0B5-A9DB-C64E-BA7B-CC3699C74983}"/>
    <dgm:cxn modelId="{DA959788-CB0A-9C4C-99BE-4EF6CCA82C8D}" type="presOf" srcId="{D989F0D4-FD4A-4143-B169-2E1F685A7C4B}" destId="{D78B7B7A-40B9-A64B-9ABE-45383536515F}" srcOrd="0" destOrd="0" presId="urn:microsoft.com/office/officeart/2008/layout/VerticalCurvedList"/>
    <dgm:cxn modelId="{7C32F793-786E-D748-8167-C5A904637677}" srcId="{1C9CE20A-3AF5-314C-8B0F-AC34837AF792}" destId="{7725648B-21B5-754F-B8F0-0C8C26F98A33}" srcOrd="0" destOrd="0" parTransId="{5A112ED9-9105-554A-AD3E-2BE84F840B4F}" sibTransId="{63366FA8-A722-A041-ACE3-515B9F1CEBBB}"/>
    <dgm:cxn modelId="{1E81AA97-05C6-C148-9CAA-2011F18E02A8}" srcId="{1C9CE20A-3AF5-314C-8B0F-AC34837AF792}" destId="{2F14E123-8565-BC43-84B8-8E25712230F9}" srcOrd="3" destOrd="0" parTransId="{C6D983CC-242D-0344-9BE0-2FDA026F0E4D}" sibTransId="{DFBDDD98-2561-4344-BEE2-84E8CE3ACA21}"/>
    <dgm:cxn modelId="{430A30A5-A938-D943-9733-FDDA26B346E0}" type="presOf" srcId="{D213658F-A471-5A40-B517-3779AAF503BB}" destId="{B5E55F51-0136-FB4F-92E5-98FEB4EA22A6}" srcOrd="0" destOrd="0" presId="urn:microsoft.com/office/officeart/2008/layout/VerticalCurvedList"/>
    <dgm:cxn modelId="{D45EACB5-D11C-024F-B94B-D8CE12A264EB}" type="presOf" srcId="{9B19D3A7-CBDF-4145-B51F-68FB639138BD}" destId="{B5470F10-DC91-A04D-927A-72CB520AA89B}" srcOrd="0" destOrd="0" presId="urn:microsoft.com/office/officeart/2008/layout/VerticalCurvedList"/>
    <dgm:cxn modelId="{ED4531BF-FFB6-5E48-ABC4-BC3974FA1452}" type="presOf" srcId="{2F14E123-8565-BC43-84B8-8E25712230F9}" destId="{A73BC8FC-973E-FD4E-8169-15953763349E}" srcOrd="0" destOrd="0" presId="urn:microsoft.com/office/officeart/2008/layout/VerticalCurvedList"/>
    <dgm:cxn modelId="{C844CDE3-323B-BC44-80D7-866D123B3B3B}" srcId="{1C9CE20A-3AF5-314C-8B0F-AC34837AF792}" destId="{BC0B17E9-535C-D24C-AAE9-7A65C78A0D88}" srcOrd="2" destOrd="0" parTransId="{FAC88BA5-4A77-8D4B-B991-480795D8F3CD}" sibTransId="{037E0D76-115B-5D4E-8CF7-457AB41AAB00}"/>
    <dgm:cxn modelId="{98886211-C875-8D48-9684-9C6C556520B8}" type="presParOf" srcId="{93E16091-134A-2F43-9690-629C6DAF5D7A}" destId="{40F79E40-C2FB-D54C-ACF2-4BA6DF50AC00}" srcOrd="0" destOrd="0" presId="urn:microsoft.com/office/officeart/2008/layout/VerticalCurvedList"/>
    <dgm:cxn modelId="{51F5B00C-0A99-0045-B3B5-AAF69AC8BE5C}" type="presParOf" srcId="{40F79E40-C2FB-D54C-ACF2-4BA6DF50AC00}" destId="{3E1B2CBB-CC81-374D-95F4-8C49A3844C1E}" srcOrd="0" destOrd="0" presId="urn:microsoft.com/office/officeart/2008/layout/VerticalCurvedList"/>
    <dgm:cxn modelId="{7017254E-C8A1-1C40-9AC5-688EB39F2C22}" type="presParOf" srcId="{3E1B2CBB-CC81-374D-95F4-8C49A3844C1E}" destId="{E39219BD-C46D-134E-A237-5B2CE77244E0}" srcOrd="0" destOrd="0" presId="urn:microsoft.com/office/officeart/2008/layout/VerticalCurvedList"/>
    <dgm:cxn modelId="{6A00FDBF-D9EF-0E44-BE1B-EF4FAF96F5A5}" type="presParOf" srcId="{3E1B2CBB-CC81-374D-95F4-8C49A3844C1E}" destId="{6A79DFEB-BE79-8445-8D0D-0395BD674E94}" srcOrd="1" destOrd="0" presId="urn:microsoft.com/office/officeart/2008/layout/VerticalCurvedList"/>
    <dgm:cxn modelId="{8F0231FF-A8FE-5E43-A0C4-900AF860A14B}" type="presParOf" srcId="{3E1B2CBB-CC81-374D-95F4-8C49A3844C1E}" destId="{8E3F65B7-1792-4347-B526-CF200A1573C4}" srcOrd="2" destOrd="0" presId="urn:microsoft.com/office/officeart/2008/layout/VerticalCurvedList"/>
    <dgm:cxn modelId="{48FDAF1D-6CEE-FA4F-8AE8-4933E1DF2953}" type="presParOf" srcId="{3E1B2CBB-CC81-374D-95F4-8C49A3844C1E}" destId="{C8E20D44-5E00-5940-9848-D5C5B0C1BD1C}" srcOrd="3" destOrd="0" presId="urn:microsoft.com/office/officeart/2008/layout/VerticalCurvedList"/>
    <dgm:cxn modelId="{B713E8D7-EBA2-BD48-9626-2C6523BDBAC6}" type="presParOf" srcId="{40F79E40-C2FB-D54C-ACF2-4BA6DF50AC00}" destId="{5B803E85-FA77-0745-8386-1ABC1CF31170}" srcOrd="1" destOrd="0" presId="urn:microsoft.com/office/officeart/2008/layout/VerticalCurvedList"/>
    <dgm:cxn modelId="{A062ED0A-F63E-854F-8341-5B69FA280F6E}" type="presParOf" srcId="{40F79E40-C2FB-D54C-ACF2-4BA6DF50AC00}" destId="{12E2BD26-699B-2249-BD09-A95055FEDD18}" srcOrd="2" destOrd="0" presId="urn:microsoft.com/office/officeart/2008/layout/VerticalCurvedList"/>
    <dgm:cxn modelId="{6CA938F5-C15C-214B-9437-381487811933}" type="presParOf" srcId="{12E2BD26-699B-2249-BD09-A95055FEDD18}" destId="{71C6220D-D02F-484D-9D68-9E493233C2DB}" srcOrd="0" destOrd="0" presId="urn:microsoft.com/office/officeart/2008/layout/VerticalCurvedList"/>
    <dgm:cxn modelId="{FAABF18B-8D7B-7540-AAAA-41A5D40E2315}" type="presParOf" srcId="{40F79E40-C2FB-D54C-ACF2-4BA6DF50AC00}" destId="{D78B7B7A-40B9-A64B-9ABE-45383536515F}" srcOrd="3" destOrd="0" presId="urn:microsoft.com/office/officeart/2008/layout/VerticalCurvedList"/>
    <dgm:cxn modelId="{7AB5EB4F-E84D-014C-8429-D936907C9A94}" type="presParOf" srcId="{40F79E40-C2FB-D54C-ACF2-4BA6DF50AC00}" destId="{8FC7C165-7A09-F349-AF87-066ECA1B689E}" srcOrd="4" destOrd="0" presId="urn:microsoft.com/office/officeart/2008/layout/VerticalCurvedList"/>
    <dgm:cxn modelId="{FACC33B3-F31D-1946-A181-DA462ADADD9D}" type="presParOf" srcId="{8FC7C165-7A09-F349-AF87-066ECA1B689E}" destId="{EE2A4E91-A98D-D442-8BC9-50956D536D2B}" srcOrd="0" destOrd="0" presId="urn:microsoft.com/office/officeart/2008/layout/VerticalCurvedList"/>
    <dgm:cxn modelId="{BD623C07-9F8D-4F4A-B235-E52F671AB5FA}" type="presParOf" srcId="{40F79E40-C2FB-D54C-ACF2-4BA6DF50AC00}" destId="{1A2EF5B4-3138-7143-95BE-DC28FA4857D0}" srcOrd="5" destOrd="0" presId="urn:microsoft.com/office/officeart/2008/layout/VerticalCurvedList"/>
    <dgm:cxn modelId="{8CE5966E-5A69-C247-9E41-FBD79D92EF26}" type="presParOf" srcId="{40F79E40-C2FB-D54C-ACF2-4BA6DF50AC00}" destId="{8A443084-CFBC-6944-9AEF-13F58E8029B3}" srcOrd="6" destOrd="0" presId="urn:microsoft.com/office/officeart/2008/layout/VerticalCurvedList"/>
    <dgm:cxn modelId="{7D923B8B-9D72-E74B-875E-04AF9813BCC4}" type="presParOf" srcId="{8A443084-CFBC-6944-9AEF-13F58E8029B3}" destId="{79DCEEB3-945A-5941-9622-4B8B75E36688}" srcOrd="0" destOrd="0" presId="urn:microsoft.com/office/officeart/2008/layout/VerticalCurvedList"/>
    <dgm:cxn modelId="{C7695B95-5EEE-9343-A019-C8C5A3FDC42F}" type="presParOf" srcId="{40F79E40-C2FB-D54C-ACF2-4BA6DF50AC00}" destId="{A73BC8FC-973E-FD4E-8169-15953763349E}" srcOrd="7" destOrd="0" presId="urn:microsoft.com/office/officeart/2008/layout/VerticalCurvedList"/>
    <dgm:cxn modelId="{4EE7C6AE-A387-0441-82C9-2CA75F53B8B3}" type="presParOf" srcId="{40F79E40-C2FB-D54C-ACF2-4BA6DF50AC00}" destId="{A2A9AE8A-9C85-7947-9472-16C83D73E0AF}" srcOrd="8" destOrd="0" presId="urn:microsoft.com/office/officeart/2008/layout/VerticalCurvedList"/>
    <dgm:cxn modelId="{0C024DA4-4BBD-6240-9DC9-E0573B53CC23}" type="presParOf" srcId="{A2A9AE8A-9C85-7947-9472-16C83D73E0AF}" destId="{F4775344-0B5D-0F42-8CB4-B5D0A81EB7F8}" srcOrd="0" destOrd="0" presId="urn:microsoft.com/office/officeart/2008/layout/VerticalCurvedList"/>
    <dgm:cxn modelId="{B00634AA-279F-2A44-A531-2D241F0126A7}" type="presParOf" srcId="{40F79E40-C2FB-D54C-ACF2-4BA6DF50AC00}" destId="{B5470F10-DC91-A04D-927A-72CB520AA89B}" srcOrd="9" destOrd="0" presId="urn:microsoft.com/office/officeart/2008/layout/VerticalCurvedList"/>
    <dgm:cxn modelId="{845F5BD1-B875-3A4E-89BA-C32B6B6B8352}" type="presParOf" srcId="{40F79E40-C2FB-D54C-ACF2-4BA6DF50AC00}" destId="{9C928305-F4E3-D749-8482-AC17F8486317}" srcOrd="10" destOrd="0" presId="urn:microsoft.com/office/officeart/2008/layout/VerticalCurvedList"/>
    <dgm:cxn modelId="{E84FCA81-F42C-6345-B61D-29A5E0284485}" type="presParOf" srcId="{9C928305-F4E3-D749-8482-AC17F8486317}" destId="{E561BC5D-3AE5-4641-B5D6-68E4B4C4CC01}" srcOrd="0" destOrd="0" presId="urn:microsoft.com/office/officeart/2008/layout/VerticalCurvedList"/>
    <dgm:cxn modelId="{593BB538-BB75-AE4F-815C-9C360D97AC57}" type="presParOf" srcId="{40F79E40-C2FB-D54C-ACF2-4BA6DF50AC00}" destId="{B5E55F51-0136-FB4F-92E5-98FEB4EA22A6}" srcOrd="11" destOrd="0" presId="urn:microsoft.com/office/officeart/2008/layout/VerticalCurvedList"/>
    <dgm:cxn modelId="{9B358FAD-D4C3-8849-945D-2E22E755945B}" type="presParOf" srcId="{40F79E40-C2FB-D54C-ACF2-4BA6DF50AC00}" destId="{05D23790-CB75-9C42-9C24-6F237E871774}" srcOrd="12" destOrd="0" presId="urn:microsoft.com/office/officeart/2008/layout/VerticalCurvedList"/>
    <dgm:cxn modelId="{D8429473-8C45-5B4A-B137-E955D5243823}" type="presParOf" srcId="{05D23790-CB75-9C42-9C24-6F237E871774}" destId="{8BE7845D-E94B-4547-95D1-2AC3A0803F70}"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345881-CCBB-2247-8381-9A1F6E1D4CA6}"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148C22D4-D5FE-684B-B5AC-59B1820949FF}">
      <dgm:prSet phldrT="[Text]" custT="1"/>
      <dgm:spPr>
        <a:gradFill rotWithShape="0">
          <a:gsLst>
            <a:gs pos="54000">
              <a:schemeClr val="accent3">
                <a:lumMod val="75000"/>
              </a:schemeClr>
            </a:gs>
            <a:gs pos="100000">
              <a:schemeClr val="accent3">
                <a:lumMod val="20000"/>
                <a:lumOff val="80000"/>
              </a:schemeClr>
            </a:gs>
          </a:gsLst>
        </a:gradFill>
        <a:ln w="25400">
          <a:solidFill>
            <a:schemeClr val="accent3">
              <a:lumMod val="50000"/>
            </a:schemeClr>
          </a:solidFill>
        </a:ln>
      </dgm:spPr>
      <dgm:t>
        <a:bodyPr/>
        <a:lstStyle/>
        <a:p>
          <a:r>
            <a:rPr lang="en-US" sz="1800" dirty="0"/>
            <a:t> 2017</a:t>
          </a:r>
        </a:p>
      </dgm:t>
    </dgm:pt>
    <dgm:pt modelId="{D12203C2-D55C-194E-97F9-0507689EF606}" type="parTrans" cxnId="{EA0D4314-E2F4-D04B-B957-3F89991B150D}">
      <dgm:prSet/>
      <dgm:spPr/>
      <dgm:t>
        <a:bodyPr/>
        <a:lstStyle/>
        <a:p>
          <a:endParaRPr lang="en-US"/>
        </a:p>
      </dgm:t>
    </dgm:pt>
    <dgm:pt modelId="{938BE442-44E6-AD42-A7BE-17FA0E9D6F6F}" type="sibTrans" cxnId="{EA0D4314-E2F4-D04B-B957-3F89991B150D}">
      <dgm:prSet/>
      <dgm:spPr/>
      <dgm:t>
        <a:bodyPr/>
        <a:lstStyle/>
        <a:p>
          <a:endParaRPr lang="en-US"/>
        </a:p>
      </dgm:t>
    </dgm:pt>
    <dgm:pt modelId="{3E7ECC35-13AA-A548-BE84-59121C8679A1}">
      <dgm:prSet phldrT="[Text]"/>
      <dgm:spPr>
        <a:ln w="19050">
          <a:solidFill>
            <a:schemeClr val="accent3">
              <a:lumMod val="50000"/>
            </a:schemeClr>
          </a:solidFill>
        </a:ln>
      </dgm:spPr>
      <dgm:t>
        <a:bodyPr/>
        <a:lstStyle/>
        <a:p>
          <a:r>
            <a:rPr lang="en-US" dirty="0"/>
            <a:t>First NMDC workshop at JGI (February)</a:t>
          </a:r>
        </a:p>
      </dgm:t>
    </dgm:pt>
    <dgm:pt modelId="{C6809E01-B49E-DD4B-9C3D-F5CE3EE5ADD1}" type="parTrans" cxnId="{5B4D47B1-2D42-D640-9D2E-F9C48843A99C}">
      <dgm:prSet/>
      <dgm:spPr/>
      <dgm:t>
        <a:bodyPr/>
        <a:lstStyle/>
        <a:p>
          <a:endParaRPr lang="en-US"/>
        </a:p>
      </dgm:t>
    </dgm:pt>
    <dgm:pt modelId="{297071F8-96F0-3E40-97AD-74E8D87E600B}" type="sibTrans" cxnId="{5B4D47B1-2D42-D640-9D2E-F9C48843A99C}">
      <dgm:prSet/>
      <dgm:spPr/>
      <dgm:t>
        <a:bodyPr/>
        <a:lstStyle/>
        <a:p>
          <a:endParaRPr lang="en-US"/>
        </a:p>
      </dgm:t>
    </dgm:pt>
    <dgm:pt modelId="{6DC55912-3928-3F4D-81F0-190078D695C6}">
      <dgm:prSet phldrT="[Text]"/>
      <dgm:spPr>
        <a:gradFill rotWithShape="0">
          <a:gsLst>
            <a:gs pos="54000">
              <a:schemeClr val="accent3">
                <a:lumMod val="75000"/>
              </a:schemeClr>
            </a:gs>
            <a:gs pos="100000">
              <a:schemeClr val="accent3">
                <a:lumMod val="20000"/>
                <a:lumOff val="80000"/>
              </a:schemeClr>
            </a:gs>
          </a:gsLst>
        </a:gradFill>
        <a:ln w="25400">
          <a:solidFill>
            <a:schemeClr val="accent3">
              <a:lumMod val="50000"/>
            </a:schemeClr>
          </a:solidFill>
        </a:ln>
      </dgm:spPr>
      <dgm:t>
        <a:bodyPr/>
        <a:lstStyle/>
        <a:p>
          <a:r>
            <a:rPr lang="en-US" dirty="0"/>
            <a:t>2017</a:t>
          </a:r>
        </a:p>
      </dgm:t>
    </dgm:pt>
    <dgm:pt modelId="{BF8F8AD7-CBCE-F745-9C64-5F8F7FF87E15}" type="parTrans" cxnId="{9F61832D-5EB1-8E45-A667-55E9AA1A2336}">
      <dgm:prSet/>
      <dgm:spPr/>
      <dgm:t>
        <a:bodyPr/>
        <a:lstStyle/>
        <a:p>
          <a:endParaRPr lang="en-US"/>
        </a:p>
      </dgm:t>
    </dgm:pt>
    <dgm:pt modelId="{F4D0ECA8-4830-5A4B-806A-E2BCC0B2C3D1}" type="sibTrans" cxnId="{9F61832D-5EB1-8E45-A667-55E9AA1A2336}">
      <dgm:prSet/>
      <dgm:spPr/>
      <dgm:t>
        <a:bodyPr/>
        <a:lstStyle/>
        <a:p>
          <a:endParaRPr lang="en-US"/>
        </a:p>
      </dgm:t>
    </dgm:pt>
    <dgm:pt modelId="{A52C5192-B8D9-C74F-80E0-60FE089CDA5C}">
      <dgm:prSet phldrT="[Text]"/>
      <dgm:spPr>
        <a:ln w="19050">
          <a:solidFill>
            <a:schemeClr val="accent3">
              <a:lumMod val="50000"/>
            </a:schemeClr>
          </a:solidFill>
        </a:ln>
      </dgm:spPr>
      <dgm:t>
        <a:bodyPr/>
        <a:lstStyle/>
        <a:p>
          <a:r>
            <a:rPr lang="en-US" dirty="0"/>
            <a:t>ASM Town Hall (June)</a:t>
          </a:r>
        </a:p>
      </dgm:t>
    </dgm:pt>
    <dgm:pt modelId="{F17A8E31-8384-3948-BE59-A10F7DE8F314}" type="parTrans" cxnId="{E610304A-25EA-8A4D-89A8-621211D8D401}">
      <dgm:prSet/>
      <dgm:spPr/>
      <dgm:t>
        <a:bodyPr/>
        <a:lstStyle/>
        <a:p>
          <a:endParaRPr lang="en-US"/>
        </a:p>
      </dgm:t>
    </dgm:pt>
    <dgm:pt modelId="{1D57E2F4-59A8-8B40-81D7-93299214F5D5}" type="sibTrans" cxnId="{E610304A-25EA-8A4D-89A8-621211D8D401}">
      <dgm:prSet/>
      <dgm:spPr/>
      <dgm:t>
        <a:bodyPr/>
        <a:lstStyle/>
        <a:p>
          <a:endParaRPr lang="en-US"/>
        </a:p>
      </dgm:t>
    </dgm:pt>
    <dgm:pt modelId="{21113B63-AD62-5C4D-A30B-E60D309AAFCE}">
      <dgm:prSet phldrT="[Text]"/>
      <dgm:spPr>
        <a:gradFill rotWithShape="0">
          <a:gsLst>
            <a:gs pos="54000">
              <a:schemeClr val="accent3">
                <a:lumMod val="75000"/>
              </a:schemeClr>
            </a:gs>
            <a:gs pos="100000">
              <a:schemeClr val="accent3">
                <a:lumMod val="20000"/>
                <a:lumOff val="80000"/>
              </a:schemeClr>
            </a:gs>
          </a:gsLst>
        </a:gradFill>
        <a:ln w="25400">
          <a:solidFill>
            <a:schemeClr val="accent3">
              <a:lumMod val="50000"/>
            </a:schemeClr>
          </a:solidFill>
        </a:ln>
      </dgm:spPr>
      <dgm:t>
        <a:bodyPr/>
        <a:lstStyle/>
        <a:p>
          <a:r>
            <a:rPr lang="en-US" dirty="0"/>
            <a:t>2017</a:t>
          </a:r>
        </a:p>
      </dgm:t>
    </dgm:pt>
    <dgm:pt modelId="{67FEA2A8-E93C-B04B-9C45-0646EF6594BD}" type="parTrans" cxnId="{AE146A3E-BEDA-2548-B168-CB85E2EF6C12}">
      <dgm:prSet/>
      <dgm:spPr/>
      <dgm:t>
        <a:bodyPr/>
        <a:lstStyle/>
        <a:p>
          <a:endParaRPr lang="en-US"/>
        </a:p>
      </dgm:t>
    </dgm:pt>
    <dgm:pt modelId="{768A70F7-19C7-8741-BD4F-3F401639B441}" type="sibTrans" cxnId="{AE146A3E-BEDA-2548-B168-CB85E2EF6C12}">
      <dgm:prSet/>
      <dgm:spPr/>
      <dgm:t>
        <a:bodyPr/>
        <a:lstStyle/>
        <a:p>
          <a:endParaRPr lang="en-US"/>
        </a:p>
      </dgm:t>
    </dgm:pt>
    <dgm:pt modelId="{D79BFED5-38ED-3245-BC92-6DFA29F747D1}">
      <dgm:prSet phldrT="[Text]"/>
      <dgm:spPr>
        <a:ln w="19050">
          <a:solidFill>
            <a:schemeClr val="accent3">
              <a:lumMod val="50000"/>
            </a:schemeClr>
          </a:solidFill>
        </a:ln>
      </dgm:spPr>
      <dgm:t>
        <a:bodyPr/>
        <a:lstStyle/>
        <a:p>
          <a:r>
            <a:rPr lang="en-US" dirty="0"/>
            <a:t>Stakeholder workshop at ASM Headquarters, Washington DC (November)</a:t>
          </a:r>
        </a:p>
      </dgm:t>
    </dgm:pt>
    <dgm:pt modelId="{FAEF856C-EADC-664C-B318-E51A005EBC23}" type="parTrans" cxnId="{E42BD738-7043-FF4C-B258-324ACB35AECE}">
      <dgm:prSet/>
      <dgm:spPr/>
      <dgm:t>
        <a:bodyPr/>
        <a:lstStyle/>
        <a:p>
          <a:endParaRPr lang="en-US"/>
        </a:p>
      </dgm:t>
    </dgm:pt>
    <dgm:pt modelId="{FEFB8D6B-6BAD-C34C-8687-BC28C02DF64D}" type="sibTrans" cxnId="{E42BD738-7043-FF4C-B258-324ACB35AECE}">
      <dgm:prSet/>
      <dgm:spPr/>
      <dgm:t>
        <a:bodyPr/>
        <a:lstStyle/>
        <a:p>
          <a:endParaRPr lang="en-US"/>
        </a:p>
      </dgm:t>
    </dgm:pt>
    <dgm:pt modelId="{1A8F9E7E-0F11-E546-8EB0-BBAC9CE41F01}">
      <dgm:prSet/>
      <dgm:spPr>
        <a:gradFill rotWithShape="0">
          <a:gsLst>
            <a:gs pos="53000">
              <a:srgbClr val="A36602"/>
            </a:gs>
            <a:gs pos="100000">
              <a:srgbClr val="A36602">
                <a:alpha val="0"/>
              </a:srgbClr>
            </a:gs>
          </a:gsLst>
        </a:gradFill>
        <a:ln w="25400">
          <a:solidFill>
            <a:srgbClr val="653F01"/>
          </a:solidFill>
        </a:ln>
      </dgm:spPr>
      <dgm:t>
        <a:bodyPr/>
        <a:lstStyle/>
        <a:p>
          <a:r>
            <a:rPr lang="en-US" dirty="0"/>
            <a:t>2018</a:t>
          </a:r>
        </a:p>
      </dgm:t>
    </dgm:pt>
    <dgm:pt modelId="{2C0903C6-086B-384F-B087-6FD622844A84}" type="parTrans" cxnId="{D23AF123-82E7-8044-9A1C-5F075067BEC5}">
      <dgm:prSet/>
      <dgm:spPr/>
      <dgm:t>
        <a:bodyPr/>
        <a:lstStyle/>
        <a:p>
          <a:endParaRPr lang="en-US"/>
        </a:p>
      </dgm:t>
    </dgm:pt>
    <dgm:pt modelId="{96225638-8980-6C4F-9D74-36442DEA7CB8}" type="sibTrans" cxnId="{D23AF123-82E7-8044-9A1C-5F075067BEC5}">
      <dgm:prSet/>
      <dgm:spPr/>
      <dgm:t>
        <a:bodyPr/>
        <a:lstStyle/>
        <a:p>
          <a:endParaRPr lang="en-US"/>
        </a:p>
      </dgm:t>
    </dgm:pt>
    <dgm:pt modelId="{D77B99D6-70C6-824D-8089-4DA116FC503D}">
      <dgm:prSet/>
      <dgm:spPr>
        <a:ln w="19050">
          <a:solidFill>
            <a:schemeClr val="accent2">
              <a:lumMod val="50000"/>
            </a:schemeClr>
          </a:solidFill>
        </a:ln>
      </dgm:spPr>
      <dgm:t>
        <a:bodyPr/>
        <a:lstStyle/>
        <a:p>
          <a:r>
            <a:rPr lang="en-US" dirty="0"/>
            <a:t>Establish NMDC steering committee for NSF Research Coordination Network proposal (May)</a:t>
          </a:r>
        </a:p>
      </dgm:t>
    </dgm:pt>
    <dgm:pt modelId="{E3808CE5-5AA6-524C-BD1E-CC55C2E70FCB}" type="parTrans" cxnId="{2936C4A5-9BAC-4042-BB8D-69DBCD577BAA}">
      <dgm:prSet/>
      <dgm:spPr/>
      <dgm:t>
        <a:bodyPr/>
        <a:lstStyle/>
        <a:p>
          <a:endParaRPr lang="en-US"/>
        </a:p>
      </dgm:t>
    </dgm:pt>
    <dgm:pt modelId="{22F34339-A8C4-A94B-B6C8-EA7A56410B0E}" type="sibTrans" cxnId="{2936C4A5-9BAC-4042-BB8D-69DBCD577BAA}">
      <dgm:prSet/>
      <dgm:spPr/>
      <dgm:t>
        <a:bodyPr/>
        <a:lstStyle/>
        <a:p>
          <a:endParaRPr lang="en-US"/>
        </a:p>
      </dgm:t>
    </dgm:pt>
    <dgm:pt modelId="{535D09CC-F762-3647-B18A-712CFCAA1735}">
      <dgm:prSet/>
      <dgm:spPr>
        <a:gradFill rotWithShape="0">
          <a:gsLst>
            <a:gs pos="53000">
              <a:srgbClr val="A36602"/>
            </a:gs>
            <a:gs pos="100000">
              <a:srgbClr val="A36602">
                <a:alpha val="0"/>
              </a:srgbClr>
            </a:gs>
          </a:gsLst>
        </a:gradFill>
        <a:ln w="25400">
          <a:solidFill>
            <a:srgbClr val="653F01"/>
          </a:solidFill>
        </a:ln>
      </dgm:spPr>
      <dgm:t>
        <a:bodyPr/>
        <a:lstStyle/>
        <a:p>
          <a:r>
            <a:rPr lang="en-US" dirty="0"/>
            <a:t>2018</a:t>
          </a:r>
        </a:p>
      </dgm:t>
    </dgm:pt>
    <dgm:pt modelId="{29C8AA95-C48D-7D45-987E-B08CF9318592}" type="parTrans" cxnId="{CF542311-09F7-0D49-A988-BC65BB279C58}">
      <dgm:prSet/>
      <dgm:spPr/>
      <dgm:t>
        <a:bodyPr/>
        <a:lstStyle/>
        <a:p>
          <a:endParaRPr lang="en-US"/>
        </a:p>
      </dgm:t>
    </dgm:pt>
    <dgm:pt modelId="{A448FDF7-C640-B14C-A2A2-D41B95A1368B}" type="sibTrans" cxnId="{CF542311-09F7-0D49-A988-BC65BB279C58}">
      <dgm:prSet/>
      <dgm:spPr/>
      <dgm:t>
        <a:bodyPr/>
        <a:lstStyle/>
        <a:p>
          <a:endParaRPr lang="en-US"/>
        </a:p>
      </dgm:t>
    </dgm:pt>
    <dgm:pt modelId="{5E15DB11-B2CB-3641-AC96-DD8684ED1C57}">
      <dgm:prSet/>
      <dgm:spPr>
        <a:ln w="19050">
          <a:solidFill>
            <a:schemeClr val="accent2">
              <a:lumMod val="50000"/>
            </a:schemeClr>
          </a:solidFill>
        </a:ln>
      </dgm:spPr>
      <dgm:t>
        <a:bodyPr/>
        <a:lstStyle/>
        <a:p>
          <a:r>
            <a:rPr lang="en-US" dirty="0"/>
            <a:t>NMDC stakeholder workshop report submitted for publication (March)</a:t>
          </a:r>
        </a:p>
      </dgm:t>
    </dgm:pt>
    <dgm:pt modelId="{42525849-731D-EA43-A160-E5572D059C82}" type="parTrans" cxnId="{3DC71FD8-14AC-0244-A659-F12B5E10F86C}">
      <dgm:prSet/>
      <dgm:spPr/>
      <dgm:t>
        <a:bodyPr/>
        <a:lstStyle/>
        <a:p>
          <a:endParaRPr lang="en-US"/>
        </a:p>
      </dgm:t>
    </dgm:pt>
    <dgm:pt modelId="{F7EA0326-E01C-6C41-A49E-CF77D9ED1469}" type="sibTrans" cxnId="{3DC71FD8-14AC-0244-A659-F12B5E10F86C}">
      <dgm:prSet/>
      <dgm:spPr/>
      <dgm:t>
        <a:bodyPr/>
        <a:lstStyle/>
        <a:p>
          <a:endParaRPr lang="en-US"/>
        </a:p>
      </dgm:t>
    </dgm:pt>
    <dgm:pt modelId="{6D63A368-C31D-B34C-8084-C4FB664597C5}">
      <dgm:prSet/>
      <dgm:spPr>
        <a:gradFill rotWithShape="0">
          <a:gsLst>
            <a:gs pos="53000">
              <a:srgbClr val="A36602"/>
            </a:gs>
            <a:gs pos="100000">
              <a:srgbClr val="A36602">
                <a:alpha val="0"/>
              </a:srgbClr>
            </a:gs>
          </a:gsLst>
        </a:gradFill>
        <a:ln w="25400">
          <a:solidFill>
            <a:srgbClr val="653F01"/>
          </a:solidFill>
        </a:ln>
      </dgm:spPr>
      <dgm:t>
        <a:bodyPr/>
        <a:lstStyle/>
        <a:p>
          <a:r>
            <a:rPr lang="en-US" dirty="0"/>
            <a:t>2018</a:t>
          </a:r>
        </a:p>
      </dgm:t>
    </dgm:pt>
    <dgm:pt modelId="{73736F9C-700A-B94D-A755-4156CD959102}" type="parTrans" cxnId="{0C21961B-52C5-9340-A870-647F0D557264}">
      <dgm:prSet/>
      <dgm:spPr/>
      <dgm:t>
        <a:bodyPr/>
        <a:lstStyle/>
        <a:p>
          <a:endParaRPr lang="en-US"/>
        </a:p>
      </dgm:t>
    </dgm:pt>
    <dgm:pt modelId="{C206FF0B-ACF3-8844-991F-AEFB3FBEC367}" type="sibTrans" cxnId="{0C21961B-52C5-9340-A870-647F0D557264}">
      <dgm:prSet/>
      <dgm:spPr/>
      <dgm:t>
        <a:bodyPr/>
        <a:lstStyle/>
        <a:p>
          <a:endParaRPr lang="en-US"/>
        </a:p>
      </dgm:t>
    </dgm:pt>
    <dgm:pt modelId="{6A8DC32D-8274-5542-AFF8-3CF1D536C9BA}">
      <dgm:prSet/>
      <dgm:spPr>
        <a:ln w="19050">
          <a:solidFill>
            <a:schemeClr val="accent2">
              <a:lumMod val="50000"/>
            </a:schemeClr>
          </a:solidFill>
        </a:ln>
      </dgm:spPr>
      <dgm:t>
        <a:bodyPr/>
        <a:lstStyle/>
        <a:p>
          <a:r>
            <a:rPr lang="en-US" dirty="0"/>
            <a:t>With NSF RCN funding, establish working groups, management structure, and milestones to begin implementing NMDC vision </a:t>
          </a:r>
        </a:p>
      </dgm:t>
    </dgm:pt>
    <dgm:pt modelId="{D71DFB56-BD41-B441-8355-9DA6CCEFE403}" type="parTrans" cxnId="{D2E55888-CE08-A044-A132-6D1A49129798}">
      <dgm:prSet/>
      <dgm:spPr/>
      <dgm:t>
        <a:bodyPr/>
        <a:lstStyle/>
        <a:p>
          <a:endParaRPr lang="en-US"/>
        </a:p>
      </dgm:t>
    </dgm:pt>
    <dgm:pt modelId="{6925242E-9AD5-D748-926F-F39AF0A41FBD}" type="sibTrans" cxnId="{D2E55888-CE08-A044-A132-6D1A49129798}">
      <dgm:prSet/>
      <dgm:spPr/>
      <dgm:t>
        <a:bodyPr/>
        <a:lstStyle/>
        <a:p>
          <a:endParaRPr lang="en-US"/>
        </a:p>
      </dgm:t>
    </dgm:pt>
    <dgm:pt modelId="{1BE4E3E0-3222-DB41-A6DE-AB83121E5BF9}" type="pres">
      <dgm:prSet presAssocID="{4A345881-CCBB-2247-8381-9A1F6E1D4CA6}" presName="linearFlow" presStyleCnt="0">
        <dgm:presLayoutVars>
          <dgm:dir/>
          <dgm:animLvl val="lvl"/>
          <dgm:resizeHandles val="exact"/>
        </dgm:presLayoutVars>
      </dgm:prSet>
      <dgm:spPr/>
    </dgm:pt>
    <dgm:pt modelId="{04F705FB-09FB-7040-9D84-D94F799B7ED5}" type="pres">
      <dgm:prSet presAssocID="{148C22D4-D5FE-684B-B5AC-59B1820949FF}" presName="composite" presStyleCnt="0"/>
      <dgm:spPr/>
    </dgm:pt>
    <dgm:pt modelId="{938EF751-DDA3-0242-A3B7-B7A9328DB1AE}" type="pres">
      <dgm:prSet presAssocID="{148C22D4-D5FE-684B-B5AC-59B1820949FF}" presName="parentText" presStyleLbl="alignNode1" presStyleIdx="0" presStyleCnt="6">
        <dgm:presLayoutVars>
          <dgm:chMax val="1"/>
          <dgm:bulletEnabled val="1"/>
        </dgm:presLayoutVars>
      </dgm:prSet>
      <dgm:spPr/>
    </dgm:pt>
    <dgm:pt modelId="{F24A603B-9B62-C343-9F51-4FE062DCB793}" type="pres">
      <dgm:prSet presAssocID="{148C22D4-D5FE-684B-B5AC-59B1820949FF}" presName="descendantText" presStyleLbl="alignAcc1" presStyleIdx="0" presStyleCnt="6">
        <dgm:presLayoutVars>
          <dgm:bulletEnabled val="1"/>
        </dgm:presLayoutVars>
      </dgm:prSet>
      <dgm:spPr/>
    </dgm:pt>
    <dgm:pt modelId="{ABD6509A-C2C3-0248-BB6D-EC3244D4511B}" type="pres">
      <dgm:prSet presAssocID="{938BE442-44E6-AD42-A7BE-17FA0E9D6F6F}" presName="sp" presStyleCnt="0"/>
      <dgm:spPr/>
    </dgm:pt>
    <dgm:pt modelId="{97799C50-378E-8C48-85BA-E733406C4253}" type="pres">
      <dgm:prSet presAssocID="{6DC55912-3928-3F4D-81F0-190078D695C6}" presName="composite" presStyleCnt="0"/>
      <dgm:spPr/>
    </dgm:pt>
    <dgm:pt modelId="{2402B7E0-90BD-D244-A100-2AA3E86C23E8}" type="pres">
      <dgm:prSet presAssocID="{6DC55912-3928-3F4D-81F0-190078D695C6}" presName="parentText" presStyleLbl="alignNode1" presStyleIdx="1" presStyleCnt="6">
        <dgm:presLayoutVars>
          <dgm:chMax val="1"/>
          <dgm:bulletEnabled val="1"/>
        </dgm:presLayoutVars>
      </dgm:prSet>
      <dgm:spPr/>
    </dgm:pt>
    <dgm:pt modelId="{F4C39744-7E9C-A547-AD23-87230A5B1A17}" type="pres">
      <dgm:prSet presAssocID="{6DC55912-3928-3F4D-81F0-190078D695C6}" presName="descendantText" presStyleLbl="alignAcc1" presStyleIdx="1" presStyleCnt="6">
        <dgm:presLayoutVars>
          <dgm:bulletEnabled val="1"/>
        </dgm:presLayoutVars>
      </dgm:prSet>
      <dgm:spPr/>
    </dgm:pt>
    <dgm:pt modelId="{08E03636-D5C9-8C46-971C-C471CE8E077D}" type="pres">
      <dgm:prSet presAssocID="{F4D0ECA8-4830-5A4B-806A-E2BCC0B2C3D1}" presName="sp" presStyleCnt="0"/>
      <dgm:spPr/>
    </dgm:pt>
    <dgm:pt modelId="{08A1B978-A469-D645-8BBF-E066D228E026}" type="pres">
      <dgm:prSet presAssocID="{21113B63-AD62-5C4D-A30B-E60D309AAFCE}" presName="composite" presStyleCnt="0"/>
      <dgm:spPr/>
    </dgm:pt>
    <dgm:pt modelId="{DB716A07-A4F4-F14B-854E-8532916ADE88}" type="pres">
      <dgm:prSet presAssocID="{21113B63-AD62-5C4D-A30B-E60D309AAFCE}" presName="parentText" presStyleLbl="alignNode1" presStyleIdx="2" presStyleCnt="6">
        <dgm:presLayoutVars>
          <dgm:chMax val="1"/>
          <dgm:bulletEnabled val="1"/>
        </dgm:presLayoutVars>
      </dgm:prSet>
      <dgm:spPr/>
    </dgm:pt>
    <dgm:pt modelId="{F904E9CC-7DD7-D14B-8BEE-46CF484E2A6D}" type="pres">
      <dgm:prSet presAssocID="{21113B63-AD62-5C4D-A30B-E60D309AAFCE}" presName="descendantText" presStyleLbl="alignAcc1" presStyleIdx="2" presStyleCnt="6">
        <dgm:presLayoutVars>
          <dgm:bulletEnabled val="1"/>
        </dgm:presLayoutVars>
      </dgm:prSet>
      <dgm:spPr/>
    </dgm:pt>
    <dgm:pt modelId="{0DF52B28-ED57-744B-82D8-5B9BE8FF1167}" type="pres">
      <dgm:prSet presAssocID="{768A70F7-19C7-8741-BD4F-3F401639B441}" presName="sp" presStyleCnt="0"/>
      <dgm:spPr/>
    </dgm:pt>
    <dgm:pt modelId="{16787379-66E5-5645-BEC2-81AEEF94E153}" type="pres">
      <dgm:prSet presAssocID="{535D09CC-F762-3647-B18A-712CFCAA1735}" presName="composite" presStyleCnt="0"/>
      <dgm:spPr/>
    </dgm:pt>
    <dgm:pt modelId="{7822ECCD-545A-AF40-80BC-974C84D6E5DE}" type="pres">
      <dgm:prSet presAssocID="{535D09CC-F762-3647-B18A-712CFCAA1735}" presName="parentText" presStyleLbl="alignNode1" presStyleIdx="3" presStyleCnt="6">
        <dgm:presLayoutVars>
          <dgm:chMax val="1"/>
          <dgm:bulletEnabled val="1"/>
        </dgm:presLayoutVars>
      </dgm:prSet>
      <dgm:spPr/>
    </dgm:pt>
    <dgm:pt modelId="{6B0AC018-30EE-0148-A306-F902B988CC4F}" type="pres">
      <dgm:prSet presAssocID="{535D09CC-F762-3647-B18A-712CFCAA1735}" presName="descendantText" presStyleLbl="alignAcc1" presStyleIdx="3" presStyleCnt="6">
        <dgm:presLayoutVars>
          <dgm:bulletEnabled val="1"/>
        </dgm:presLayoutVars>
      </dgm:prSet>
      <dgm:spPr/>
    </dgm:pt>
    <dgm:pt modelId="{5D43B007-72A4-4E49-B6FD-658062070F18}" type="pres">
      <dgm:prSet presAssocID="{A448FDF7-C640-B14C-A2A2-D41B95A1368B}" presName="sp" presStyleCnt="0"/>
      <dgm:spPr/>
    </dgm:pt>
    <dgm:pt modelId="{EFFF5CB1-94C3-8D49-B089-CD34F4604289}" type="pres">
      <dgm:prSet presAssocID="{1A8F9E7E-0F11-E546-8EB0-BBAC9CE41F01}" presName="composite" presStyleCnt="0"/>
      <dgm:spPr/>
    </dgm:pt>
    <dgm:pt modelId="{9ADDB1F7-2E78-C347-B705-89803B705C12}" type="pres">
      <dgm:prSet presAssocID="{1A8F9E7E-0F11-E546-8EB0-BBAC9CE41F01}" presName="parentText" presStyleLbl="alignNode1" presStyleIdx="4" presStyleCnt="6">
        <dgm:presLayoutVars>
          <dgm:chMax val="1"/>
          <dgm:bulletEnabled val="1"/>
        </dgm:presLayoutVars>
      </dgm:prSet>
      <dgm:spPr/>
    </dgm:pt>
    <dgm:pt modelId="{C9F4EBBA-31CF-AE4F-9635-2FD2E1BC4676}" type="pres">
      <dgm:prSet presAssocID="{1A8F9E7E-0F11-E546-8EB0-BBAC9CE41F01}" presName="descendantText" presStyleLbl="alignAcc1" presStyleIdx="4" presStyleCnt="6">
        <dgm:presLayoutVars>
          <dgm:bulletEnabled val="1"/>
        </dgm:presLayoutVars>
      </dgm:prSet>
      <dgm:spPr/>
    </dgm:pt>
    <dgm:pt modelId="{D571994A-EB7D-3949-87F7-1FAB8CF1081E}" type="pres">
      <dgm:prSet presAssocID="{96225638-8980-6C4F-9D74-36442DEA7CB8}" presName="sp" presStyleCnt="0"/>
      <dgm:spPr/>
    </dgm:pt>
    <dgm:pt modelId="{C2EF85D2-AD54-C145-8E2D-7765C15830F3}" type="pres">
      <dgm:prSet presAssocID="{6D63A368-C31D-B34C-8084-C4FB664597C5}" presName="composite" presStyleCnt="0"/>
      <dgm:spPr/>
    </dgm:pt>
    <dgm:pt modelId="{C928ABCB-0FFB-4746-9FC2-0035E9E625E8}" type="pres">
      <dgm:prSet presAssocID="{6D63A368-C31D-B34C-8084-C4FB664597C5}" presName="parentText" presStyleLbl="alignNode1" presStyleIdx="5" presStyleCnt="6">
        <dgm:presLayoutVars>
          <dgm:chMax val="1"/>
          <dgm:bulletEnabled val="1"/>
        </dgm:presLayoutVars>
      </dgm:prSet>
      <dgm:spPr/>
    </dgm:pt>
    <dgm:pt modelId="{2DA196F4-A9F4-EA49-BE94-949DDA91BD75}" type="pres">
      <dgm:prSet presAssocID="{6D63A368-C31D-B34C-8084-C4FB664597C5}" presName="descendantText" presStyleLbl="alignAcc1" presStyleIdx="5" presStyleCnt="6">
        <dgm:presLayoutVars>
          <dgm:bulletEnabled val="1"/>
        </dgm:presLayoutVars>
      </dgm:prSet>
      <dgm:spPr/>
    </dgm:pt>
  </dgm:ptLst>
  <dgm:cxnLst>
    <dgm:cxn modelId="{CF542311-09F7-0D49-A988-BC65BB279C58}" srcId="{4A345881-CCBB-2247-8381-9A1F6E1D4CA6}" destId="{535D09CC-F762-3647-B18A-712CFCAA1735}" srcOrd="3" destOrd="0" parTransId="{29C8AA95-C48D-7D45-987E-B08CF9318592}" sibTransId="{A448FDF7-C640-B14C-A2A2-D41B95A1368B}"/>
    <dgm:cxn modelId="{EA0D4314-E2F4-D04B-B957-3F89991B150D}" srcId="{4A345881-CCBB-2247-8381-9A1F6E1D4CA6}" destId="{148C22D4-D5FE-684B-B5AC-59B1820949FF}" srcOrd="0" destOrd="0" parTransId="{D12203C2-D55C-194E-97F9-0507689EF606}" sibTransId="{938BE442-44E6-AD42-A7BE-17FA0E9D6F6F}"/>
    <dgm:cxn modelId="{95D4AD19-466F-1B4A-8C8E-938BD29808C7}" type="presOf" srcId="{535D09CC-F762-3647-B18A-712CFCAA1735}" destId="{7822ECCD-545A-AF40-80BC-974C84D6E5DE}" srcOrd="0" destOrd="0" presId="urn:microsoft.com/office/officeart/2005/8/layout/chevron2"/>
    <dgm:cxn modelId="{0C21961B-52C5-9340-A870-647F0D557264}" srcId="{4A345881-CCBB-2247-8381-9A1F6E1D4CA6}" destId="{6D63A368-C31D-B34C-8084-C4FB664597C5}" srcOrd="5" destOrd="0" parTransId="{73736F9C-700A-B94D-A755-4156CD959102}" sibTransId="{C206FF0B-ACF3-8844-991F-AEFB3FBEC367}"/>
    <dgm:cxn modelId="{D23AF123-82E7-8044-9A1C-5F075067BEC5}" srcId="{4A345881-CCBB-2247-8381-9A1F6E1D4CA6}" destId="{1A8F9E7E-0F11-E546-8EB0-BBAC9CE41F01}" srcOrd="4" destOrd="0" parTransId="{2C0903C6-086B-384F-B087-6FD622844A84}" sibTransId="{96225638-8980-6C4F-9D74-36442DEA7CB8}"/>
    <dgm:cxn modelId="{9F61832D-5EB1-8E45-A667-55E9AA1A2336}" srcId="{4A345881-CCBB-2247-8381-9A1F6E1D4CA6}" destId="{6DC55912-3928-3F4D-81F0-190078D695C6}" srcOrd="1" destOrd="0" parTransId="{BF8F8AD7-CBCE-F745-9C64-5F8F7FF87E15}" sibTransId="{F4D0ECA8-4830-5A4B-806A-E2BCC0B2C3D1}"/>
    <dgm:cxn modelId="{E42BD738-7043-FF4C-B258-324ACB35AECE}" srcId="{21113B63-AD62-5C4D-A30B-E60D309AAFCE}" destId="{D79BFED5-38ED-3245-BC92-6DFA29F747D1}" srcOrd="0" destOrd="0" parTransId="{FAEF856C-EADC-664C-B318-E51A005EBC23}" sibTransId="{FEFB8D6B-6BAD-C34C-8687-BC28C02DF64D}"/>
    <dgm:cxn modelId="{B2C59B3B-C57B-A041-943E-EB81BA926FAF}" type="presOf" srcId="{6DC55912-3928-3F4D-81F0-190078D695C6}" destId="{2402B7E0-90BD-D244-A100-2AA3E86C23E8}" srcOrd="0" destOrd="0" presId="urn:microsoft.com/office/officeart/2005/8/layout/chevron2"/>
    <dgm:cxn modelId="{AE146A3E-BEDA-2548-B168-CB85E2EF6C12}" srcId="{4A345881-CCBB-2247-8381-9A1F6E1D4CA6}" destId="{21113B63-AD62-5C4D-A30B-E60D309AAFCE}" srcOrd="2" destOrd="0" parTransId="{67FEA2A8-E93C-B04B-9C45-0646EF6594BD}" sibTransId="{768A70F7-19C7-8741-BD4F-3F401639B441}"/>
    <dgm:cxn modelId="{E610304A-25EA-8A4D-89A8-621211D8D401}" srcId="{6DC55912-3928-3F4D-81F0-190078D695C6}" destId="{A52C5192-B8D9-C74F-80E0-60FE089CDA5C}" srcOrd="0" destOrd="0" parTransId="{F17A8E31-8384-3948-BE59-A10F7DE8F314}" sibTransId="{1D57E2F4-59A8-8B40-81D7-93299214F5D5}"/>
    <dgm:cxn modelId="{D2E55888-CE08-A044-A132-6D1A49129798}" srcId="{6D63A368-C31D-B34C-8084-C4FB664597C5}" destId="{6A8DC32D-8274-5542-AFF8-3CF1D536C9BA}" srcOrd="0" destOrd="0" parTransId="{D71DFB56-BD41-B441-8355-9DA6CCEFE403}" sibTransId="{6925242E-9AD5-D748-926F-F39AF0A41FBD}"/>
    <dgm:cxn modelId="{74A217A3-5C9F-C346-B6F8-A9E4D6638374}" type="presOf" srcId="{1A8F9E7E-0F11-E546-8EB0-BBAC9CE41F01}" destId="{9ADDB1F7-2E78-C347-B705-89803B705C12}" srcOrd="0" destOrd="0" presId="urn:microsoft.com/office/officeart/2005/8/layout/chevron2"/>
    <dgm:cxn modelId="{2936C4A5-9BAC-4042-BB8D-69DBCD577BAA}" srcId="{1A8F9E7E-0F11-E546-8EB0-BBAC9CE41F01}" destId="{D77B99D6-70C6-824D-8089-4DA116FC503D}" srcOrd="0" destOrd="0" parTransId="{E3808CE5-5AA6-524C-BD1E-CC55C2E70FCB}" sibTransId="{22F34339-A8C4-A94B-B6C8-EA7A56410B0E}"/>
    <dgm:cxn modelId="{D383F4A8-EA2F-F043-9EDD-B9344153F286}" type="presOf" srcId="{6A8DC32D-8274-5542-AFF8-3CF1D536C9BA}" destId="{2DA196F4-A9F4-EA49-BE94-949DDA91BD75}" srcOrd="0" destOrd="0" presId="urn:microsoft.com/office/officeart/2005/8/layout/chevron2"/>
    <dgm:cxn modelId="{FAFAFAAC-26A5-D644-A61B-A3715991054A}" type="presOf" srcId="{5E15DB11-B2CB-3641-AC96-DD8684ED1C57}" destId="{6B0AC018-30EE-0148-A306-F902B988CC4F}" srcOrd="0" destOrd="0" presId="urn:microsoft.com/office/officeart/2005/8/layout/chevron2"/>
    <dgm:cxn modelId="{5B4D47B1-2D42-D640-9D2E-F9C48843A99C}" srcId="{148C22D4-D5FE-684B-B5AC-59B1820949FF}" destId="{3E7ECC35-13AA-A548-BE84-59121C8679A1}" srcOrd="0" destOrd="0" parTransId="{C6809E01-B49E-DD4B-9C3D-F5CE3EE5ADD1}" sibTransId="{297071F8-96F0-3E40-97AD-74E8D87E600B}"/>
    <dgm:cxn modelId="{D653FAB1-2370-4B40-9C48-E3E0CD7AA724}" type="presOf" srcId="{3E7ECC35-13AA-A548-BE84-59121C8679A1}" destId="{F24A603B-9B62-C343-9F51-4FE062DCB793}" srcOrd="0" destOrd="0" presId="urn:microsoft.com/office/officeart/2005/8/layout/chevron2"/>
    <dgm:cxn modelId="{C3A9E9BA-BA0C-AA47-86BB-7ECB2632DD6F}" type="presOf" srcId="{D79BFED5-38ED-3245-BC92-6DFA29F747D1}" destId="{F904E9CC-7DD7-D14B-8BEE-46CF484E2A6D}" srcOrd="0" destOrd="0" presId="urn:microsoft.com/office/officeart/2005/8/layout/chevron2"/>
    <dgm:cxn modelId="{9424AEC3-C2C1-5B4F-9628-F1CDB5F5852D}" type="presOf" srcId="{6D63A368-C31D-B34C-8084-C4FB664597C5}" destId="{C928ABCB-0FFB-4746-9FC2-0035E9E625E8}" srcOrd="0" destOrd="0" presId="urn:microsoft.com/office/officeart/2005/8/layout/chevron2"/>
    <dgm:cxn modelId="{E2906FD5-8DA5-1147-BB04-89E4C1B0D7E1}" type="presOf" srcId="{4A345881-CCBB-2247-8381-9A1F6E1D4CA6}" destId="{1BE4E3E0-3222-DB41-A6DE-AB83121E5BF9}" srcOrd="0" destOrd="0" presId="urn:microsoft.com/office/officeart/2005/8/layout/chevron2"/>
    <dgm:cxn modelId="{4247A2D5-0DEC-2345-9D7B-F581621D8C95}" type="presOf" srcId="{D77B99D6-70C6-824D-8089-4DA116FC503D}" destId="{C9F4EBBA-31CF-AE4F-9635-2FD2E1BC4676}" srcOrd="0" destOrd="0" presId="urn:microsoft.com/office/officeart/2005/8/layout/chevron2"/>
    <dgm:cxn modelId="{3DC71FD8-14AC-0244-A659-F12B5E10F86C}" srcId="{535D09CC-F762-3647-B18A-712CFCAA1735}" destId="{5E15DB11-B2CB-3641-AC96-DD8684ED1C57}" srcOrd="0" destOrd="0" parTransId="{42525849-731D-EA43-A160-E5572D059C82}" sibTransId="{F7EA0326-E01C-6C41-A49E-CF77D9ED1469}"/>
    <dgm:cxn modelId="{C2323CD8-ED55-DB4B-9118-75E5DABD8C86}" type="presOf" srcId="{21113B63-AD62-5C4D-A30B-E60D309AAFCE}" destId="{DB716A07-A4F4-F14B-854E-8532916ADE88}" srcOrd="0" destOrd="0" presId="urn:microsoft.com/office/officeart/2005/8/layout/chevron2"/>
    <dgm:cxn modelId="{E13809DF-B419-1349-BA2D-CABCA3DB5D15}" type="presOf" srcId="{A52C5192-B8D9-C74F-80E0-60FE089CDA5C}" destId="{F4C39744-7E9C-A547-AD23-87230A5B1A17}" srcOrd="0" destOrd="0" presId="urn:microsoft.com/office/officeart/2005/8/layout/chevron2"/>
    <dgm:cxn modelId="{F02BF9E5-BA1F-9C41-BF97-1809C29F4947}" type="presOf" srcId="{148C22D4-D5FE-684B-B5AC-59B1820949FF}" destId="{938EF751-DDA3-0242-A3B7-B7A9328DB1AE}" srcOrd="0" destOrd="0" presId="urn:microsoft.com/office/officeart/2005/8/layout/chevron2"/>
    <dgm:cxn modelId="{FB2F0C04-8D30-EF48-9924-AC94CE1450BB}" type="presParOf" srcId="{1BE4E3E0-3222-DB41-A6DE-AB83121E5BF9}" destId="{04F705FB-09FB-7040-9D84-D94F799B7ED5}" srcOrd="0" destOrd="0" presId="urn:microsoft.com/office/officeart/2005/8/layout/chevron2"/>
    <dgm:cxn modelId="{CFAB8AD5-1D0F-E247-87B5-765A6AD37AA7}" type="presParOf" srcId="{04F705FB-09FB-7040-9D84-D94F799B7ED5}" destId="{938EF751-DDA3-0242-A3B7-B7A9328DB1AE}" srcOrd="0" destOrd="0" presId="urn:microsoft.com/office/officeart/2005/8/layout/chevron2"/>
    <dgm:cxn modelId="{BC975AE7-F9AB-8146-9BC0-6299979EA6D0}" type="presParOf" srcId="{04F705FB-09FB-7040-9D84-D94F799B7ED5}" destId="{F24A603B-9B62-C343-9F51-4FE062DCB793}" srcOrd="1" destOrd="0" presId="urn:microsoft.com/office/officeart/2005/8/layout/chevron2"/>
    <dgm:cxn modelId="{13F16FC1-C1D0-9E40-A8D0-490744549B6F}" type="presParOf" srcId="{1BE4E3E0-3222-DB41-A6DE-AB83121E5BF9}" destId="{ABD6509A-C2C3-0248-BB6D-EC3244D4511B}" srcOrd="1" destOrd="0" presId="urn:microsoft.com/office/officeart/2005/8/layout/chevron2"/>
    <dgm:cxn modelId="{BAD5FED1-E881-CA43-9ABF-FC4F6603B9E7}" type="presParOf" srcId="{1BE4E3E0-3222-DB41-A6DE-AB83121E5BF9}" destId="{97799C50-378E-8C48-85BA-E733406C4253}" srcOrd="2" destOrd="0" presId="urn:microsoft.com/office/officeart/2005/8/layout/chevron2"/>
    <dgm:cxn modelId="{A9D4272C-953C-0941-815A-97555A30FDE1}" type="presParOf" srcId="{97799C50-378E-8C48-85BA-E733406C4253}" destId="{2402B7E0-90BD-D244-A100-2AA3E86C23E8}" srcOrd="0" destOrd="0" presId="urn:microsoft.com/office/officeart/2005/8/layout/chevron2"/>
    <dgm:cxn modelId="{2C0E715B-E38C-2C43-9A31-E412EB8C2029}" type="presParOf" srcId="{97799C50-378E-8C48-85BA-E733406C4253}" destId="{F4C39744-7E9C-A547-AD23-87230A5B1A17}" srcOrd="1" destOrd="0" presId="urn:microsoft.com/office/officeart/2005/8/layout/chevron2"/>
    <dgm:cxn modelId="{99B645EB-2011-744F-84D5-1EC4876B00A7}" type="presParOf" srcId="{1BE4E3E0-3222-DB41-A6DE-AB83121E5BF9}" destId="{08E03636-D5C9-8C46-971C-C471CE8E077D}" srcOrd="3" destOrd="0" presId="urn:microsoft.com/office/officeart/2005/8/layout/chevron2"/>
    <dgm:cxn modelId="{32DF8EBA-D58E-0B4F-987F-FBE4C815D999}" type="presParOf" srcId="{1BE4E3E0-3222-DB41-A6DE-AB83121E5BF9}" destId="{08A1B978-A469-D645-8BBF-E066D228E026}" srcOrd="4" destOrd="0" presId="urn:microsoft.com/office/officeart/2005/8/layout/chevron2"/>
    <dgm:cxn modelId="{2EF39249-0342-4E47-B3E2-75AD9821C1AC}" type="presParOf" srcId="{08A1B978-A469-D645-8BBF-E066D228E026}" destId="{DB716A07-A4F4-F14B-854E-8532916ADE88}" srcOrd="0" destOrd="0" presId="urn:microsoft.com/office/officeart/2005/8/layout/chevron2"/>
    <dgm:cxn modelId="{1BFA1689-FBE5-7D43-AF12-5FF6C3BDB04D}" type="presParOf" srcId="{08A1B978-A469-D645-8BBF-E066D228E026}" destId="{F904E9CC-7DD7-D14B-8BEE-46CF484E2A6D}" srcOrd="1" destOrd="0" presId="urn:microsoft.com/office/officeart/2005/8/layout/chevron2"/>
    <dgm:cxn modelId="{E8B12D33-4AF8-DF49-BF66-80FCEA01C838}" type="presParOf" srcId="{1BE4E3E0-3222-DB41-A6DE-AB83121E5BF9}" destId="{0DF52B28-ED57-744B-82D8-5B9BE8FF1167}" srcOrd="5" destOrd="0" presId="urn:microsoft.com/office/officeart/2005/8/layout/chevron2"/>
    <dgm:cxn modelId="{594BB0D8-C68D-8E49-913D-BBFE4C2622D5}" type="presParOf" srcId="{1BE4E3E0-3222-DB41-A6DE-AB83121E5BF9}" destId="{16787379-66E5-5645-BEC2-81AEEF94E153}" srcOrd="6" destOrd="0" presId="urn:microsoft.com/office/officeart/2005/8/layout/chevron2"/>
    <dgm:cxn modelId="{1ACEA42E-050F-D440-A70E-0B0F15C45931}" type="presParOf" srcId="{16787379-66E5-5645-BEC2-81AEEF94E153}" destId="{7822ECCD-545A-AF40-80BC-974C84D6E5DE}" srcOrd="0" destOrd="0" presId="urn:microsoft.com/office/officeart/2005/8/layout/chevron2"/>
    <dgm:cxn modelId="{1579513D-1ACD-A144-A47A-17881A756ABF}" type="presParOf" srcId="{16787379-66E5-5645-BEC2-81AEEF94E153}" destId="{6B0AC018-30EE-0148-A306-F902B988CC4F}" srcOrd="1" destOrd="0" presId="urn:microsoft.com/office/officeart/2005/8/layout/chevron2"/>
    <dgm:cxn modelId="{A7609C38-E06E-D04F-AB8D-31123B14B614}" type="presParOf" srcId="{1BE4E3E0-3222-DB41-A6DE-AB83121E5BF9}" destId="{5D43B007-72A4-4E49-B6FD-658062070F18}" srcOrd="7" destOrd="0" presId="urn:microsoft.com/office/officeart/2005/8/layout/chevron2"/>
    <dgm:cxn modelId="{39529587-CEC3-8042-9527-63A847435B6C}" type="presParOf" srcId="{1BE4E3E0-3222-DB41-A6DE-AB83121E5BF9}" destId="{EFFF5CB1-94C3-8D49-B089-CD34F4604289}" srcOrd="8" destOrd="0" presId="urn:microsoft.com/office/officeart/2005/8/layout/chevron2"/>
    <dgm:cxn modelId="{7D2F5C4B-EEAA-FE4D-A2EB-C7677BF86990}" type="presParOf" srcId="{EFFF5CB1-94C3-8D49-B089-CD34F4604289}" destId="{9ADDB1F7-2E78-C347-B705-89803B705C12}" srcOrd="0" destOrd="0" presId="urn:microsoft.com/office/officeart/2005/8/layout/chevron2"/>
    <dgm:cxn modelId="{31EF1A0F-45EB-1D4E-A29A-E3E868D49867}" type="presParOf" srcId="{EFFF5CB1-94C3-8D49-B089-CD34F4604289}" destId="{C9F4EBBA-31CF-AE4F-9635-2FD2E1BC4676}" srcOrd="1" destOrd="0" presId="urn:microsoft.com/office/officeart/2005/8/layout/chevron2"/>
    <dgm:cxn modelId="{3FC21139-B754-4C4C-8E98-3C4A265D6666}" type="presParOf" srcId="{1BE4E3E0-3222-DB41-A6DE-AB83121E5BF9}" destId="{D571994A-EB7D-3949-87F7-1FAB8CF1081E}" srcOrd="9" destOrd="0" presId="urn:microsoft.com/office/officeart/2005/8/layout/chevron2"/>
    <dgm:cxn modelId="{8DC00399-02B7-E944-913D-2108C3AB350D}" type="presParOf" srcId="{1BE4E3E0-3222-DB41-A6DE-AB83121E5BF9}" destId="{C2EF85D2-AD54-C145-8E2D-7765C15830F3}" srcOrd="10" destOrd="0" presId="urn:microsoft.com/office/officeart/2005/8/layout/chevron2"/>
    <dgm:cxn modelId="{5AA08196-28BD-AB42-A13F-51AE11F30D06}" type="presParOf" srcId="{C2EF85D2-AD54-C145-8E2D-7765C15830F3}" destId="{C928ABCB-0FFB-4746-9FC2-0035E9E625E8}" srcOrd="0" destOrd="0" presId="urn:microsoft.com/office/officeart/2005/8/layout/chevron2"/>
    <dgm:cxn modelId="{FE81BC36-8E58-2F4A-A255-8ED6ADBA962B}" type="presParOf" srcId="{C2EF85D2-AD54-C145-8E2D-7765C15830F3}" destId="{2DA196F4-A9F4-EA49-BE94-949DDA91BD7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9DFEB-BE79-8445-8D0D-0395BD674E94}">
      <dsp:nvSpPr>
        <dsp:cNvPr id="0" name=""/>
        <dsp:cNvSpPr/>
      </dsp:nvSpPr>
      <dsp:spPr>
        <a:xfrm>
          <a:off x="-5710976" y="-874167"/>
          <a:ext cx="6799305" cy="6799305"/>
        </a:xfrm>
        <a:prstGeom prst="blockArc">
          <a:avLst>
            <a:gd name="adj1" fmla="val 18900000"/>
            <a:gd name="adj2" fmla="val 2700000"/>
            <a:gd name="adj3" fmla="val 318"/>
          </a:avLst>
        </a:prstGeom>
        <a:noFill/>
        <a:ln w="9525"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5B803E85-FA77-0745-8386-1ABC1CF31170}">
      <dsp:nvSpPr>
        <dsp:cNvPr id="0" name=""/>
        <dsp:cNvSpPr/>
      </dsp:nvSpPr>
      <dsp:spPr>
        <a:xfrm>
          <a:off x="405531" y="265984"/>
          <a:ext cx="4347992" cy="5317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2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Biogeochemical anchor genes</a:t>
          </a:r>
        </a:p>
      </dsp:txBody>
      <dsp:txXfrm>
        <a:off x="405531" y="265984"/>
        <a:ext cx="4347992" cy="531766"/>
      </dsp:txXfrm>
    </dsp:sp>
    <dsp:sp modelId="{71C6220D-D02F-484D-9D68-9E493233C2DB}">
      <dsp:nvSpPr>
        <dsp:cNvPr id="0" name=""/>
        <dsp:cNvSpPr/>
      </dsp:nvSpPr>
      <dsp:spPr>
        <a:xfrm>
          <a:off x="73177" y="199513"/>
          <a:ext cx="664707" cy="664707"/>
        </a:xfrm>
        <a:prstGeom prst="ellipse">
          <a:avLst/>
        </a:prstGeom>
        <a:blipFill rotWithShape="0">
          <a:blip xmlns:r="http://schemas.openxmlformats.org/officeDocument/2006/relationships" r:embed="rId1"/>
          <a:stretch>
            <a:fillRect/>
          </a:stretch>
        </a:blip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sp>
    <dsp:sp modelId="{D78B7B7A-40B9-A64B-9ABE-45383536515F}">
      <dsp:nvSpPr>
        <dsp:cNvPr id="0" name=""/>
        <dsp:cNvSpPr/>
      </dsp:nvSpPr>
      <dsp:spPr>
        <a:xfrm>
          <a:off x="842945" y="1063532"/>
          <a:ext cx="3910578" cy="5317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2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Novel classification methods</a:t>
          </a:r>
        </a:p>
      </dsp:txBody>
      <dsp:txXfrm>
        <a:off x="842945" y="1063532"/>
        <a:ext cx="3910578" cy="531766"/>
      </dsp:txXfrm>
    </dsp:sp>
    <dsp:sp modelId="{EE2A4E91-A98D-D442-8BC9-50956D536D2B}">
      <dsp:nvSpPr>
        <dsp:cNvPr id="0" name=""/>
        <dsp:cNvSpPr/>
      </dsp:nvSpPr>
      <dsp:spPr>
        <a:xfrm>
          <a:off x="510592" y="997061"/>
          <a:ext cx="664707" cy="664707"/>
        </a:xfrm>
        <a:prstGeom prst="ellipse">
          <a:avLst/>
        </a:prstGeom>
        <a:blipFill rotWithShape="0">
          <a:blip xmlns:r="http://schemas.openxmlformats.org/officeDocument/2006/relationships" r:embed="rId2"/>
          <a:stretch>
            <a:fillRect/>
          </a:stretch>
        </a:blip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sp>
    <dsp:sp modelId="{1A2EF5B4-3138-7143-95BE-DC28FA4857D0}">
      <dsp:nvSpPr>
        <dsp:cNvPr id="0" name=""/>
        <dsp:cNvSpPr/>
      </dsp:nvSpPr>
      <dsp:spPr>
        <a:xfrm>
          <a:off x="1042964" y="1861080"/>
          <a:ext cx="3710559" cy="5317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2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Mapping soil population genomes</a:t>
          </a:r>
        </a:p>
      </dsp:txBody>
      <dsp:txXfrm>
        <a:off x="1042964" y="1861080"/>
        <a:ext cx="3710559" cy="531766"/>
      </dsp:txXfrm>
    </dsp:sp>
    <dsp:sp modelId="{79DCEEB3-945A-5941-9622-4B8B75E36688}">
      <dsp:nvSpPr>
        <dsp:cNvPr id="0" name=""/>
        <dsp:cNvSpPr/>
      </dsp:nvSpPr>
      <dsp:spPr>
        <a:xfrm>
          <a:off x="710610" y="1794609"/>
          <a:ext cx="664707" cy="664707"/>
        </a:xfrm>
        <a:prstGeom prst="ellipse">
          <a:avLst/>
        </a:prstGeom>
        <a:blipFill rotWithShape="0">
          <a:blip xmlns:r="http://schemas.openxmlformats.org/officeDocument/2006/relationships" r:embed="rId3"/>
          <a:stretch>
            <a:fillRect/>
          </a:stretch>
        </a:blip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sp>
    <dsp:sp modelId="{A73BC8FC-973E-FD4E-8169-15953763349E}">
      <dsp:nvSpPr>
        <dsp:cNvPr id="0" name=""/>
        <dsp:cNvSpPr/>
      </dsp:nvSpPr>
      <dsp:spPr>
        <a:xfrm>
          <a:off x="1042964" y="2658123"/>
          <a:ext cx="3710559" cy="5317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2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Global catalog of small RNAs</a:t>
          </a:r>
        </a:p>
      </dsp:txBody>
      <dsp:txXfrm>
        <a:off x="1042964" y="2658123"/>
        <a:ext cx="3710559" cy="531766"/>
      </dsp:txXfrm>
    </dsp:sp>
    <dsp:sp modelId="{F4775344-0B5D-0F42-8CB4-B5D0A81EB7F8}">
      <dsp:nvSpPr>
        <dsp:cNvPr id="0" name=""/>
        <dsp:cNvSpPr/>
      </dsp:nvSpPr>
      <dsp:spPr>
        <a:xfrm>
          <a:off x="710610" y="2591653"/>
          <a:ext cx="664707" cy="664707"/>
        </a:xfrm>
        <a:prstGeom prst="ellipse">
          <a:avLst/>
        </a:prstGeom>
        <a:blipFill rotWithShape="0">
          <a:blip xmlns:r="http://schemas.openxmlformats.org/officeDocument/2006/relationships" r:embed="rId4"/>
          <a:stretch>
            <a:fillRect/>
          </a:stretch>
        </a:blip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sp>
    <dsp:sp modelId="{B5470F10-DC91-A04D-927A-72CB520AA89B}">
      <dsp:nvSpPr>
        <dsp:cNvPr id="0" name=""/>
        <dsp:cNvSpPr/>
      </dsp:nvSpPr>
      <dsp:spPr>
        <a:xfrm>
          <a:off x="842945" y="3455672"/>
          <a:ext cx="3910578" cy="5317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2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Environmental enzyme </a:t>
          </a:r>
          <a:r>
            <a:rPr lang="en-US" sz="1800" kern="1200" dirty="0" err="1"/>
            <a:t>superfamilies</a:t>
          </a:r>
          <a:endParaRPr lang="en-US" sz="1800" kern="1200" dirty="0"/>
        </a:p>
      </dsp:txBody>
      <dsp:txXfrm>
        <a:off x="842945" y="3455672"/>
        <a:ext cx="3910578" cy="531766"/>
      </dsp:txXfrm>
    </dsp:sp>
    <dsp:sp modelId="{E561BC5D-3AE5-4641-B5D6-68E4B4C4CC01}">
      <dsp:nvSpPr>
        <dsp:cNvPr id="0" name=""/>
        <dsp:cNvSpPr/>
      </dsp:nvSpPr>
      <dsp:spPr>
        <a:xfrm>
          <a:off x="510592" y="3389201"/>
          <a:ext cx="664707" cy="664707"/>
        </a:xfrm>
        <a:prstGeom prst="ellipse">
          <a:avLst/>
        </a:prstGeom>
        <a:blipFill rotWithShape="0">
          <a:blip xmlns:r="http://schemas.openxmlformats.org/officeDocument/2006/relationships" r:embed="rId5"/>
          <a:stretch>
            <a:fillRect/>
          </a:stretch>
        </a:blip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sp>
    <dsp:sp modelId="{B5E55F51-0136-FB4F-92E5-98FEB4EA22A6}">
      <dsp:nvSpPr>
        <dsp:cNvPr id="0" name=""/>
        <dsp:cNvSpPr/>
      </dsp:nvSpPr>
      <dsp:spPr>
        <a:xfrm>
          <a:off x="405531" y="4253220"/>
          <a:ext cx="4347992" cy="5317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2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Novel eukaryotic protein structures</a:t>
          </a:r>
        </a:p>
      </dsp:txBody>
      <dsp:txXfrm>
        <a:off x="405531" y="4253220"/>
        <a:ext cx="4347992" cy="531766"/>
      </dsp:txXfrm>
    </dsp:sp>
    <dsp:sp modelId="{8BE7845D-E94B-4547-95D1-2AC3A0803F70}">
      <dsp:nvSpPr>
        <dsp:cNvPr id="0" name=""/>
        <dsp:cNvSpPr/>
      </dsp:nvSpPr>
      <dsp:spPr>
        <a:xfrm>
          <a:off x="73177" y="4186749"/>
          <a:ext cx="664707" cy="664707"/>
        </a:xfrm>
        <a:prstGeom prst="ellipse">
          <a:avLst/>
        </a:prstGeom>
        <a:blipFill rotWithShape="0">
          <a:blip xmlns:r="http://schemas.openxmlformats.org/officeDocument/2006/relationships" r:embed="rId6"/>
          <a:stretch>
            <a:fillRect/>
          </a:stretch>
        </a:blip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EF751-DDA3-0242-A3B7-B7A9328DB1AE}">
      <dsp:nvSpPr>
        <dsp:cNvPr id="0" name=""/>
        <dsp:cNvSpPr/>
      </dsp:nvSpPr>
      <dsp:spPr>
        <a:xfrm rot="5400000">
          <a:off x="-145980" y="148549"/>
          <a:ext cx="973202" cy="681241"/>
        </a:xfrm>
        <a:prstGeom prst="chevron">
          <a:avLst/>
        </a:prstGeom>
        <a:gradFill rotWithShape="0">
          <a:gsLst>
            <a:gs pos="54000">
              <a:schemeClr val="accent3">
                <a:lumMod val="75000"/>
              </a:schemeClr>
            </a:gs>
            <a:gs pos="100000">
              <a:schemeClr val="accent3">
                <a:lumMod val="20000"/>
                <a:lumOff val="80000"/>
              </a:schemeClr>
            </a:gs>
          </a:gsLst>
          <a:lin ang="16200000" scaled="0"/>
        </a:gradFill>
        <a:ln w="25400"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 2017</a:t>
          </a:r>
        </a:p>
      </dsp:txBody>
      <dsp:txXfrm rot="-5400000">
        <a:off x="1" y="343190"/>
        <a:ext cx="681241" cy="291961"/>
      </dsp:txXfrm>
    </dsp:sp>
    <dsp:sp modelId="{F24A603B-9B62-C343-9F51-4FE062DCB793}">
      <dsp:nvSpPr>
        <dsp:cNvPr id="0" name=""/>
        <dsp:cNvSpPr/>
      </dsp:nvSpPr>
      <dsp:spPr>
        <a:xfrm rot="5400000">
          <a:off x="4106529" y="-3422719"/>
          <a:ext cx="632581" cy="7483157"/>
        </a:xfrm>
        <a:prstGeom prst="round2SameRect">
          <a:avLst/>
        </a:prstGeom>
        <a:solidFill>
          <a:schemeClr val="lt1">
            <a:alpha val="90000"/>
            <a:hueOff val="0"/>
            <a:satOff val="0"/>
            <a:lumOff val="0"/>
            <a:alphaOff val="0"/>
          </a:schemeClr>
        </a:solidFill>
        <a:ln w="1905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First NMDC workshop at JGI (February)</a:t>
          </a:r>
        </a:p>
      </dsp:txBody>
      <dsp:txXfrm rot="-5400000">
        <a:off x="681241" y="33449"/>
        <a:ext cx="7452277" cy="570821"/>
      </dsp:txXfrm>
    </dsp:sp>
    <dsp:sp modelId="{2402B7E0-90BD-D244-A100-2AA3E86C23E8}">
      <dsp:nvSpPr>
        <dsp:cNvPr id="0" name=""/>
        <dsp:cNvSpPr/>
      </dsp:nvSpPr>
      <dsp:spPr>
        <a:xfrm rot="5400000">
          <a:off x="-145980" y="1024450"/>
          <a:ext cx="973202" cy="681241"/>
        </a:xfrm>
        <a:prstGeom prst="chevron">
          <a:avLst/>
        </a:prstGeom>
        <a:gradFill rotWithShape="0">
          <a:gsLst>
            <a:gs pos="54000">
              <a:schemeClr val="accent3">
                <a:lumMod val="75000"/>
              </a:schemeClr>
            </a:gs>
            <a:gs pos="100000">
              <a:schemeClr val="accent3">
                <a:lumMod val="20000"/>
                <a:lumOff val="80000"/>
              </a:schemeClr>
            </a:gs>
          </a:gsLst>
          <a:lin ang="16200000" scaled="0"/>
        </a:gradFill>
        <a:ln w="25400"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2017</a:t>
          </a:r>
        </a:p>
      </dsp:txBody>
      <dsp:txXfrm rot="-5400000">
        <a:off x="1" y="1219091"/>
        <a:ext cx="681241" cy="291961"/>
      </dsp:txXfrm>
    </dsp:sp>
    <dsp:sp modelId="{F4C39744-7E9C-A547-AD23-87230A5B1A17}">
      <dsp:nvSpPr>
        <dsp:cNvPr id="0" name=""/>
        <dsp:cNvSpPr/>
      </dsp:nvSpPr>
      <dsp:spPr>
        <a:xfrm rot="5400000">
          <a:off x="4106529" y="-2546818"/>
          <a:ext cx="632581" cy="7483157"/>
        </a:xfrm>
        <a:prstGeom prst="round2SameRect">
          <a:avLst/>
        </a:prstGeom>
        <a:solidFill>
          <a:schemeClr val="lt1">
            <a:alpha val="90000"/>
            <a:hueOff val="0"/>
            <a:satOff val="0"/>
            <a:lumOff val="0"/>
            <a:alphaOff val="0"/>
          </a:schemeClr>
        </a:solidFill>
        <a:ln w="1905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ASM Town Hall (June)</a:t>
          </a:r>
        </a:p>
      </dsp:txBody>
      <dsp:txXfrm rot="-5400000">
        <a:off x="681241" y="909350"/>
        <a:ext cx="7452277" cy="570821"/>
      </dsp:txXfrm>
    </dsp:sp>
    <dsp:sp modelId="{DB716A07-A4F4-F14B-854E-8532916ADE88}">
      <dsp:nvSpPr>
        <dsp:cNvPr id="0" name=""/>
        <dsp:cNvSpPr/>
      </dsp:nvSpPr>
      <dsp:spPr>
        <a:xfrm rot="5400000">
          <a:off x="-145980" y="1900351"/>
          <a:ext cx="973202" cy="681241"/>
        </a:xfrm>
        <a:prstGeom prst="chevron">
          <a:avLst/>
        </a:prstGeom>
        <a:gradFill rotWithShape="0">
          <a:gsLst>
            <a:gs pos="54000">
              <a:schemeClr val="accent3">
                <a:lumMod val="75000"/>
              </a:schemeClr>
            </a:gs>
            <a:gs pos="100000">
              <a:schemeClr val="accent3">
                <a:lumMod val="20000"/>
                <a:lumOff val="80000"/>
              </a:schemeClr>
            </a:gs>
          </a:gsLst>
          <a:lin ang="16200000" scaled="0"/>
        </a:gradFill>
        <a:ln w="25400"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2017</a:t>
          </a:r>
        </a:p>
      </dsp:txBody>
      <dsp:txXfrm rot="-5400000">
        <a:off x="1" y="2094992"/>
        <a:ext cx="681241" cy="291961"/>
      </dsp:txXfrm>
    </dsp:sp>
    <dsp:sp modelId="{F904E9CC-7DD7-D14B-8BEE-46CF484E2A6D}">
      <dsp:nvSpPr>
        <dsp:cNvPr id="0" name=""/>
        <dsp:cNvSpPr/>
      </dsp:nvSpPr>
      <dsp:spPr>
        <a:xfrm rot="5400000">
          <a:off x="4106529" y="-1670917"/>
          <a:ext cx="632581" cy="7483157"/>
        </a:xfrm>
        <a:prstGeom prst="round2SameRect">
          <a:avLst/>
        </a:prstGeom>
        <a:solidFill>
          <a:schemeClr val="lt1">
            <a:alpha val="90000"/>
            <a:hueOff val="0"/>
            <a:satOff val="0"/>
            <a:lumOff val="0"/>
            <a:alphaOff val="0"/>
          </a:schemeClr>
        </a:solidFill>
        <a:ln w="1905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Stakeholder workshop at ASM Headquarters, Washington DC (November)</a:t>
          </a:r>
        </a:p>
      </dsp:txBody>
      <dsp:txXfrm rot="-5400000">
        <a:off x="681241" y="1785251"/>
        <a:ext cx="7452277" cy="570821"/>
      </dsp:txXfrm>
    </dsp:sp>
    <dsp:sp modelId="{7822ECCD-545A-AF40-80BC-974C84D6E5DE}">
      <dsp:nvSpPr>
        <dsp:cNvPr id="0" name=""/>
        <dsp:cNvSpPr/>
      </dsp:nvSpPr>
      <dsp:spPr>
        <a:xfrm rot="5400000">
          <a:off x="-145980" y="2776252"/>
          <a:ext cx="973202" cy="681241"/>
        </a:xfrm>
        <a:prstGeom prst="chevron">
          <a:avLst/>
        </a:prstGeom>
        <a:gradFill rotWithShape="0">
          <a:gsLst>
            <a:gs pos="53000">
              <a:srgbClr val="A36602"/>
            </a:gs>
            <a:gs pos="100000">
              <a:srgbClr val="A36602">
                <a:alpha val="0"/>
              </a:srgbClr>
            </a:gs>
          </a:gsLst>
          <a:lin ang="16200000" scaled="0"/>
        </a:gradFill>
        <a:ln w="25400" cap="flat" cmpd="sng" algn="ctr">
          <a:solidFill>
            <a:srgbClr val="653F0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2018</a:t>
          </a:r>
        </a:p>
      </dsp:txBody>
      <dsp:txXfrm rot="-5400000">
        <a:off x="1" y="2970893"/>
        <a:ext cx="681241" cy="291961"/>
      </dsp:txXfrm>
    </dsp:sp>
    <dsp:sp modelId="{6B0AC018-30EE-0148-A306-F902B988CC4F}">
      <dsp:nvSpPr>
        <dsp:cNvPr id="0" name=""/>
        <dsp:cNvSpPr/>
      </dsp:nvSpPr>
      <dsp:spPr>
        <a:xfrm rot="5400000">
          <a:off x="4106529" y="-795016"/>
          <a:ext cx="632581" cy="7483157"/>
        </a:xfrm>
        <a:prstGeom prst="round2SameRect">
          <a:avLst/>
        </a:prstGeom>
        <a:solidFill>
          <a:schemeClr val="lt1">
            <a:alpha val="90000"/>
            <a:hueOff val="0"/>
            <a:satOff val="0"/>
            <a:lumOff val="0"/>
            <a:alphaOff val="0"/>
          </a:schemeClr>
        </a:solidFill>
        <a:ln w="19050" cap="flat" cmpd="sng" algn="ctr">
          <a:solidFill>
            <a:schemeClr val="accent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NMDC stakeholder workshop report submitted for publication (March)</a:t>
          </a:r>
        </a:p>
      </dsp:txBody>
      <dsp:txXfrm rot="-5400000">
        <a:off x="681241" y="2661152"/>
        <a:ext cx="7452277" cy="570821"/>
      </dsp:txXfrm>
    </dsp:sp>
    <dsp:sp modelId="{9ADDB1F7-2E78-C347-B705-89803B705C12}">
      <dsp:nvSpPr>
        <dsp:cNvPr id="0" name=""/>
        <dsp:cNvSpPr/>
      </dsp:nvSpPr>
      <dsp:spPr>
        <a:xfrm rot="5400000">
          <a:off x="-145980" y="3652153"/>
          <a:ext cx="973202" cy="681241"/>
        </a:xfrm>
        <a:prstGeom prst="chevron">
          <a:avLst/>
        </a:prstGeom>
        <a:gradFill rotWithShape="0">
          <a:gsLst>
            <a:gs pos="53000">
              <a:srgbClr val="A36602"/>
            </a:gs>
            <a:gs pos="100000">
              <a:srgbClr val="A36602">
                <a:alpha val="0"/>
              </a:srgbClr>
            </a:gs>
          </a:gsLst>
          <a:lin ang="16200000" scaled="0"/>
        </a:gradFill>
        <a:ln w="25400" cap="flat" cmpd="sng" algn="ctr">
          <a:solidFill>
            <a:srgbClr val="653F0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2018</a:t>
          </a:r>
        </a:p>
      </dsp:txBody>
      <dsp:txXfrm rot="-5400000">
        <a:off x="1" y="3846794"/>
        <a:ext cx="681241" cy="291961"/>
      </dsp:txXfrm>
    </dsp:sp>
    <dsp:sp modelId="{C9F4EBBA-31CF-AE4F-9635-2FD2E1BC4676}">
      <dsp:nvSpPr>
        <dsp:cNvPr id="0" name=""/>
        <dsp:cNvSpPr/>
      </dsp:nvSpPr>
      <dsp:spPr>
        <a:xfrm rot="5400000">
          <a:off x="4106529" y="80885"/>
          <a:ext cx="632581" cy="7483157"/>
        </a:xfrm>
        <a:prstGeom prst="round2SameRect">
          <a:avLst/>
        </a:prstGeom>
        <a:solidFill>
          <a:schemeClr val="lt1">
            <a:alpha val="90000"/>
            <a:hueOff val="0"/>
            <a:satOff val="0"/>
            <a:lumOff val="0"/>
            <a:alphaOff val="0"/>
          </a:schemeClr>
        </a:solidFill>
        <a:ln w="19050" cap="flat" cmpd="sng" algn="ctr">
          <a:solidFill>
            <a:schemeClr val="accent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Establish NMDC steering committee for NSF Research Coordination Network proposal (May)</a:t>
          </a:r>
        </a:p>
      </dsp:txBody>
      <dsp:txXfrm rot="-5400000">
        <a:off x="681241" y="3537053"/>
        <a:ext cx="7452277" cy="570821"/>
      </dsp:txXfrm>
    </dsp:sp>
    <dsp:sp modelId="{C928ABCB-0FFB-4746-9FC2-0035E9E625E8}">
      <dsp:nvSpPr>
        <dsp:cNvPr id="0" name=""/>
        <dsp:cNvSpPr/>
      </dsp:nvSpPr>
      <dsp:spPr>
        <a:xfrm rot="5400000">
          <a:off x="-145980" y="4528054"/>
          <a:ext cx="973202" cy="681241"/>
        </a:xfrm>
        <a:prstGeom prst="chevron">
          <a:avLst/>
        </a:prstGeom>
        <a:gradFill rotWithShape="0">
          <a:gsLst>
            <a:gs pos="53000">
              <a:srgbClr val="A36602"/>
            </a:gs>
            <a:gs pos="100000">
              <a:srgbClr val="A36602">
                <a:alpha val="0"/>
              </a:srgbClr>
            </a:gs>
          </a:gsLst>
          <a:lin ang="16200000" scaled="0"/>
        </a:gradFill>
        <a:ln w="25400" cap="flat" cmpd="sng" algn="ctr">
          <a:solidFill>
            <a:srgbClr val="653F0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2018</a:t>
          </a:r>
        </a:p>
      </dsp:txBody>
      <dsp:txXfrm rot="-5400000">
        <a:off x="1" y="4722695"/>
        <a:ext cx="681241" cy="291961"/>
      </dsp:txXfrm>
    </dsp:sp>
    <dsp:sp modelId="{2DA196F4-A9F4-EA49-BE94-949DDA91BD75}">
      <dsp:nvSpPr>
        <dsp:cNvPr id="0" name=""/>
        <dsp:cNvSpPr/>
      </dsp:nvSpPr>
      <dsp:spPr>
        <a:xfrm rot="5400000">
          <a:off x="4106529" y="956786"/>
          <a:ext cx="632581" cy="7483157"/>
        </a:xfrm>
        <a:prstGeom prst="round2SameRect">
          <a:avLst/>
        </a:prstGeom>
        <a:solidFill>
          <a:schemeClr val="lt1">
            <a:alpha val="90000"/>
            <a:hueOff val="0"/>
            <a:satOff val="0"/>
            <a:lumOff val="0"/>
            <a:alphaOff val="0"/>
          </a:schemeClr>
        </a:solidFill>
        <a:ln w="19050" cap="flat" cmpd="sng" algn="ctr">
          <a:solidFill>
            <a:schemeClr val="accent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With NSF RCN funding, establish working groups, management structure, and milestones to begin implementing NMDC vision </a:t>
          </a:r>
        </a:p>
      </dsp:txBody>
      <dsp:txXfrm rot="-5400000">
        <a:off x="681241" y="4412954"/>
        <a:ext cx="7452277" cy="57082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EC4E3C-0891-A646-8AD1-5FD235FCB269}" type="datetimeFigureOut">
              <a:rPr lang="en-US" smtClean="0"/>
              <a:t>4/30/18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BAE64B-ADB8-6E4D-88BF-ECF28F56E74C}" type="slidenum">
              <a:rPr lang="en-US" smtClean="0"/>
              <a:t>‹#›</a:t>
            </a:fld>
            <a:endParaRPr lang="en-US"/>
          </a:p>
        </p:txBody>
      </p:sp>
    </p:spTree>
    <p:extLst>
      <p:ext uri="{BB962C8B-B14F-4D97-AF65-F5344CB8AC3E}">
        <p14:creationId xmlns:p14="http://schemas.microsoft.com/office/powerpoint/2010/main" val="822964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2B484-D422-7F49-950D-78E1D6473E6C}" type="datetimeFigureOut">
              <a:rPr lang="en-US" smtClean="0"/>
              <a:t>4/30/18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431B4-BA40-4947-A353-104C3B5FA8DD}" type="slidenum">
              <a:rPr lang="en-US" smtClean="0"/>
              <a:t>‹#›</a:t>
            </a:fld>
            <a:endParaRPr lang="en-US"/>
          </a:p>
        </p:txBody>
      </p:sp>
    </p:spTree>
    <p:extLst>
      <p:ext uri="{BB962C8B-B14F-4D97-AF65-F5344CB8AC3E}">
        <p14:creationId xmlns:p14="http://schemas.microsoft.com/office/powerpoint/2010/main" val="118808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8C2C6E44-40CB-0E4C-AF9C-A21045C5F50A}" type="slidenum">
              <a:rPr lang="en-US" smtClean="0"/>
              <a:pPr/>
              <a:t>1</a:t>
            </a:fld>
            <a:endParaRPr lang="en-US"/>
          </a:p>
        </p:txBody>
      </p:sp>
    </p:spTree>
    <p:extLst>
      <p:ext uri="{BB962C8B-B14F-4D97-AF65-F5344CB8AC3E}">
        <p14:creationId xmlns:p14="http://schemas.microsoft.com/office/powerpoint/2010/main" val="644121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p:txBody>
          <a:bodyPr/>
          <a:lstStyle>
            <a:lvl1pPr eaLnBrk="0" hangingPunct="0">
              <a:defRPr sz="2800" b="1">
                <a:solidFill>
                  <a:schemeClr val="tx1"/>
                </a:solidFill>
                <a:latin typeface="Arial" charset="0"/>
                <a:ea typeface="ＭＳ Ｐゴシック" charset="0"/>
                <a:cs typeface="ＭＳ Ｐゴシック" charset="0"/>
              </a:defRPr>
            </a:lvl1pPr>
            <a:lvl2pPr marL="742950" indent="-285750" eaLnBrk="0" hangingPunct="0">
              <a:defRPr sz="2800" b="1">
                <a:solidFill>
                  <a:schemeClr val="tx1"/>
                </a:solidFill>
                <a:latin typeface="Arial" charset="0"/>
                <a:ea typeface="ＭＳ Ｐゴシック" charset="0"/>
              </a:defRPr>
            </a:lvl2pPr>
            <a:lvl3pPr marL="1143000" indent="-228600" eaLnBrk="0" hangingPunct="0">
              <a:defRPr sz="2800" b="1">
                <a:solidFill>
                  <a:schemeClr val="tx1"/>
                </a:solidFill>
                <a:latin typeface="Arial" charset="0"/>
                <a:ea typeface="ＭＳ Ｐゴシック" charset="0"/>
              </a:defRPr>
            </a:lvl3pPr>
            <a:lvl4pPr marL="1600200" indent="-228600" eaLnBrk="0" hangingPunct="0">
              <a:defRPr sz="2800" b="1">
                <a:solidFill>
                  <a:schemeClr val="tx1"/>
                </a:solidFill>
                <a:latin typeface="Arial" charset="0"/>
                <a:ea typeface="ＭＳ Ｐゴシック" charset="0"/>
              </a:defRPr>
            </a:lvl4pPr>
            <a:lvl5pPr marL="2057400" indent="-228600" eaLnBrk="0" hangingPunct="0">
              <a:defRPr sz="2800" b="1">
                <a:solidFill>
                  <a:schemeClr val="tx1"/>
                </a:solidFill>
                <a:latin typeface="Arial" charset="0"/>
                <a:ea typeface="ＭＳ Ｐゴシック" charset="0"/>
              </a:defRPr>
            </a:lvl5pPr>
            <a:lvl6pPr marL="2514600" indent="-228600" eaLnBrk="0" fontAlgn="base" hangingPunct="0">
              <a:spcBef>
                <a:spcPct val="0"/>
              </a:spcBef>
              <a:spcAft>
                <a:spcPct val="0"/>
              </a:spcAft>
              <a:defRPr sz="2800" b="1">
                <a:solidFill>
                  <a:schemeClr val="tx1"/>
                </a:solidFill>
                <a:latin typeface="Arial" charset="0"/>
                <a:ea typeface="ＭＳ Ｐゴシック" charset="0"/>
              </a:defRPr>
            </a:lvl6pPr>
            <a:lvl7pPr marL="2971800" indent="-228600" eaLnBrk="0" fontAlgn="base" hangingPunct="0">
              <a:spcBef>
                <a:spcPct val="0"/>
              </a:spcBef>
              <a:spcAft>
                <a:spcPct val="0"/>
              </a:spcAft>
              <a:defRPr sz="2800" b="1">
                <a:solidFill>
                  <a:schemeClr val="tx1"/>
                </a:solidFill>
                <a:latin typeface="Arial" charset="0"/>
                <a:ea typeface="ＭＳ Ｐゴシック" charset="0"/>
              </a:defRPr>
            </a:lvl7pPr>
            <a:lvl8pPr marL="3429000" indent="-228600" eaLnBrk="0" fontAlgn="base" hangingPunct="0">
              <a:spcBef>
                <a:spcPct val="0"/>
              </a:spcBef>
              <a:spcAft>
                <a:spcPct val="0"/>
              </a:spcAft>
              <a:defRPr sz="2800" b="1">
                <a:solidFill>
                  <a:schemeClr val="tx1"/>
                </a:solidFill>
                <a:latin typeface="Arial" charset="0"/>
                <a:ea typeface="ＭＳ Ｐゴシック" charset="0"/>
              </a:defRPr>
            </a:lvl8pPr>
            <a:lvl9pPr marL="3886200" indent="-228600" eaLnBrk="0" fontAlgn="base" hangingPunct="0">
              <a:spcBef>
                <a:spcPct val="0"/>
              </a:spcBef>
              <a:spcAft>
                <a:spcPct val="0"/>
              </a:spcAft>
              <a:defRPr sz="2800" b="1">
                <a:solidFill>
                  <a:schemeClr val="tx1"/>
                </a:solidFill>
                <a:latin typeface="Arial" charset="0"/>
                <a:ea typeface="ＭＳ Ｐゴシック" charset="0"/>
              </a:defRPr>
            </a:lvl9pPr>
          </a:lstStyle>
          <a:p>
            <a:pPr>
              <a:defRPr/>
            </a:pPr>
            <a:fld id="{62F80234-FA4D-024F-AD40-64093C331D11}" type="slidenum">
              <a:rPr lang="en-US" sz="1200" b="0"/>
              <a:pPr>
                <a:defRPr/>
              </a:pPr>
              <a:t>12</a:t>
            </a:fld>
            <a:endParaRPr lang="en-US" sz="1200" b="0"/>
          </a:p>
        </p:txBody>
      </p:sp>
      <p:sp>
        <p:nvSpPr>
          <p:cNvPr id="524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r>
              <a:rPr lang="en-US" dirty="0"/>
              <a:t>In order</a:t>
            </a:r>
            <a:r>
              <a:rPr lang="en-US" baseline="0" dirty="0"/>
              <a:t> to do the large-scale data mining and inferences of microbe-microbe interactions, we need the appropriate infrastructure. This is an issue near and dear to my heart, and something I have been championing even before I joined JGI when I was at the Gordon and Betty Moore Foundation. Microbiome research has become increasingly data-driven, and in order to really move the field forward we need to develop and coordinate a distributed, integrated data collaborative. At JGI, we talk about these issues on a daily basis in the context of how to manage the IMG system, how to scale the infrastructure we have to enable the science across a large, diverse research community. We came out with a commentary last year from our observations, and have been actively involved in how to push forward the need to develop a national microbiome data collaborative. We held a workshop earlier this year with a small group of leaders in the field, chaired by Claire Fraser and Ed DeLong, and the spurred a </a:t>
            </a:r>
            <a:r>
              <a:rPr lang="en-US" baseline="0" dirty="0" err="1"/>
              <a:t>townhall</a:t>
            </a:r>
            <a:r>
              <a:rPr lang="en-US" baseline="0" dirty="0"/>
              <a:t> meeting to be held a the upcoming ASM-Microbe meeting and a colloquium later this year hosted by the American Academy of Microbiology and ASM. </a:t>
            </a:r>
            <a:endParaRPr lang="en-US" dirty="0"/>
          </a:p>
        </p:txBody>
      </p:sp>
    </p:spTree>
    <p:extLst>
      <p:ext uri="{BB962C8B-B14F-4D97-AF65-F5344CB8AC3E}">
        <p14:creationId xmlns:p14="http://schemas.microsoft.com/office/powerpoint/2010/main" val="3187174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p:txBody>
          <a:bodyPr/>
          <a:lstStyle>
            <a:lvl1pPr eaLnBrk="0" hangingPunct="0">
              <a:defRPr sz="2800" b="1">
                <a:solidFill>
                  <a:schemeClr val="tx1"/>
                </a:solidFill>
                <a:latin typeface="Arial" charset="0"/>
                <a:ea typeface="ＭＳ Ｐゴシック" charset="0"/>
                <a:cs typeface="ＭＳ Ｐゴシック" charset="0"/>
              </a:defRPr>
            </a:lvl1pPr>
            <a:lvl2pPr marL="742950" indent="-285750" eaLnBrk="0" hangingPunct="0">
              <a:defRPr sz="2800" b="1">
                <a:solidFill>
                  <a:schemeClr val="tx1"/>
                </a:solidFill>
                <a:latin typeface="Arial" charset="0"/>
                <a:ea typeface="ＭＳ Ｐゴシック" charset="0"/>
              </a:defRPr>
            </a:lvl2pPr>
            <a:lvl3pPr marL="1143000" indent="-228600" eaLnBrk="0" hangingPunct="0">
              <a:defRPr sz="2800" b="1">
                <a:solidFill>
                  <a:schemeClr val="tx1"/>
                </a:solidFill>
                <a:latin typeface="Arial" charset="0"/>
                <a:ea typeface="ＭＳ Ｐゴシック" charset="0"/>
              </a:defRPr>
            </a:lvl3pPr>
            <a:lvl4pPr marL="1600200" indent="-228600" eaLnBrk="0" hangingPunct="0">
              <a:defRPr sz="2800" b="1">
                <a:solidFill>
                  <a:schemeClr val="tx1"/>
                </a:solidFill>
                <a:latin typeface="Arial" charset="0"/>
                <a:ea typeface="ＭＳ Ｐゴシック" charset="0"/>
              </a:defRPr>
            </a:lvl4pPr>
            <a:lvl5pPr marL="2057400" indent="-228600" eaLnBrk="0" hangingPunct="0">
              <a:defRPr sz="2800" b="1">
                <a:solidFill>
                  <a:schemeClr val="tx1"/>
                </a:solidFill>
                <a:latin typeface="Arial" charset="0"/>
                <a:ea typeface="ＭＳ Ｐゴシック" charset="0"/>
              </a:defRPr>
            </a:lvl5pPr>
            <a:lvl6pPr marL="2514600" indent="-228600" eaLnBrk="0" fontAlgn="base" hangingPunct="0">
              <a:spcBef>
                <a:spcPct val="0"/>
              </a:spcBef>
              <a:spcAft>
                <a:spcPct val="0"/>
              </a:spcAft>
              <a:defRPr sz="2800" b="1">
                <a:solidFill>
                  <a:schemeClr val="tx1"/>
                </a:solidFill>
                <a:latin typeface="Arial" charset="0"/>
                <a:ea typeface="ＭＳ Ｐゴシック" charset="0"/>
              </a:defRPr>
            </a:lvl6pPr>
            <a:lvl7pPr marL="2971800" indent="-228600" eaLnBrk="0" fontAlgn="base" hangingPunct="0">
              <a:spcBef>
                <a:spcPct val="0"/>
              </a:spcBef>
              <a:spcAft>
                <a:spcPct val="0"/>
              </a:spcAft>
              <a:defRPr sz="2800" b="1">
                <a:solidFill>
                  <a:schemeClr val="tx1"/>
                </a:solidFill>
                <a:latin typeface="Arial" charset="0"/>
                <a:ea typeface="ＭＳ Ｐゴシック" charset="0"/>
              </a:defRPr>
            </a:lvl7pPr>
            <a:lvl8pPr marL="3429000" indent="-228600" eaLnBrk="0" fontAlgn="base" hangingPunct="0">
              <a:spcBef>
                <a:spcPct val="0"/>
              </a:spcBef>
              <a:spcAft>
                <a:spcPct val="0"/>
              </a:spcAft>
              <a:defRPr sz="2800" b="1">
                <a:solidFill>
                  <a:schemeClr val="tx1"/>
                </a:solidFill>
                <a:latin typeface="Arial" charset="0"/>
                <a:ea typeface="ＭＳ Ｐゴシック" charset="0"/>
              </a:defRPr>
            </a:lvl8pPr>
            <a:lvl9pPr marL="3886200" indent="-228600" eaLnBrk="0" fontAlgn="base" hangingPunct="0">
              <a:spcBef>
                <a:spcPct val="0"/>
              </a:spcBef>
              <a:spcAft>
                <a:spcPct val="0"/>
              </a:spcAft>
              <a:defRPr sz="2800" b="1">
                <a:solidFill>
                  <a:schemeClr val="tx1"/>
                </a:solidFill>
                <a:latin typeface="Arial" charset="0"/>
                <a:ea typeface="ＭＳ Ｐゴシック" charset="0"/>
              </a:defRPr>
            </a:lvl9pPr>
          </a:lstStyle>
          <a:p>
            <a:pPr>
              <a:defRPr/>
            </a:pPr>
            <a:fld id="{62F80234-FA4D-024F-AD40-64093C331D11}" type="slidenum">
              <a:rPr lang="en-US" sz="1200" b="0"/>
              <a:pPr>
                <a:defRPr/>
              </a:pPr>
              <a:t>13</a:t>
            </a:fld>
            <a:endParaRPr lang="en-US" sz="1200" b="0"/>
          </a:p>
        </p:txBody>
      </p:sp>
      <p:sp>
        <p:nvSpPr>
          <p:cNvPr id="524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r>
              <a:rPr lang="en-US" dirty="0"/>
              <a:t>In order</a:t>
            </a:r>
            <a:r>
              <a:rPr lang="en-US" baseline="0" dirty="0"/>
              <a:t> to do the large-scale data mining and inferences of microbe-microbe interactions, we need the appropriate infrastructure. This is an issue near and dear to my heart, and something I have been championing even before I joined JGI when I was at the Gordon and Betty Moore Foundation. Microbiome research has become increasingly data-driven, and in order to really move the field forward we need to develop and coordinate a distributed, integrated data collaborative. At JGI, we talk about these issues on a daily basis in the context of how to manage the IMG system, how to scale the infrastructure we have to enable the science across a large, diverse research community. We came out with a commentary last year from our observations, and have been actively involved in how to push forward the need to develop a national microbiome data collaborative. We held a workshop earlier this year with a small group of leaders in the field, chaired by Claire Fraser and Ed DeLong, and the spurred a </a:t>
            </a:r>
            <a:r>
              <a:rPr lang="en-US" baseline="0" dirty="0" err="1"/>
              <a:t>townhall</a:t>
            </a:r>
            <a:r>
              <a:rPr lang="en-US" baseline="0" dirty="0"/>
              <a:t> meeting to be held a the upcoming ASM-Microbe meeting and a colloquium later this year hosted by the American Academy of Microbiology and ASM. </a:t>
            </a:r>
            <a:endParaRPr lang="en-US" dirty="0"/>
          </a:p>
        </p:txBody>
      </p:sp>
    </p:spTree>
    <p:extLst>
      <p:ext uri="{BB962C8B-B14F-4D97-AF65-F5344CB8AC3E}">
        <p14:creationId xmlns:p14="http://schemas.microsoft.com/office/powerpoint/2010/main" val="123171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p:txBody>
          <a:bodyPr/>
          <a:lstStyle>
            <a:lvl1pPr eaLnBrk="0" hangingPunct="0">
              <a:defRPr sz="2800" b="1">
                <a:solidFill>
                  <a:schemeClr val="tx1"/>
                </a:solidFill>
                <a:latin typeface="Arial" charset="0"/>
                <a:ea typeface="ＭＳ Ｐゴシック" charset="0"/>
                <a:cs typeface="ＭＳ Ｐゴシック" charset="0"/>
              </a:defRPr>
            </a:lvl1pPr>
            <a:lvl2pPr marL="742950" indent="-285750" eaLnBrk="0" hangingPunct="0">
              <a:defRPr sz="2800" b="1">
                <a:solidFill>
                  <a:schemeClr val="tx1"/>
                </a:solidFill>
                <a:latin typeface="Arial" charset="0"/>
                <a:ea typeface="ＭＳ Ｐゴシック" charset="0"/>
              </a:defRPr>
            </a:lvl2pPr>
            <a:lvl3pPr marL="1143000" indent="-228600" eaLnBrk="0" hangingPunct="0">
              <a:defRPr sz="2800" b="1">
                <a:solidFill>
                  <a:schemeClr val="tx1"/>
                </a:solidFill>
                <a:latin typeface="Arial" charset="0"/>
                <a:ea typeface="ＭＳ Ｐゴシック" charset="0"/>
              </a:defRPr>
            </a:lvl3pPr>
            <a:lvl4pPr marL="1600200" indent="-228600" eaLnBrk="0" hangingPunct="0">
              <a:defRPr sz="2800" b="1">
                <a:solidFill>
                  <a:schemeClr val="tx1"/>
                </a:solidFill>
                <a:latin typeface="Arial" charset="0"/>
                <a:ea typeface="ＭＳ Ｐゴシック" charset="0"/>
              </a:defRPr>
            </a:lvl4pPr>
            <a:lvl5pPr marL="2057400" indent="-228600" eaLnBrk="0" hangingPunct="0">
              <a:defRPr sz="2800" b="1">
                <a:solidFill>
                  <a:schemeClr val="tx1"/>
                </a:solidFill>
                <a:latin typeface="Arial" charset="0"/>
                <a:ea typeface="ＭＳ Ｐゴシック" charset="0"/>
              </a:defRPr>
            </a:lvl5pPr>
            <a:lvl6pPr marL="2514600" indent="-228600" eaLnBrk="0" fontAlgn="base" hangingPunct="0">
              <a:spcBef>
                <a:spcPct val="0"/>
              </a:spcBef>
              <a:spcAft>
                <a:spcPct val="0"/>
              </a:spcAft>
              <a:defRPr sz="2800" b="1">
                <a:solidFill>
                  <a:schemeClr val="tx1"/>
                </a:solidFill>
                <a:latin typeface="Arial" charset="0"/>
                <a:ea typeface="ＭＳ Ｐゴシック" charset="0"/>
              </a:defRPr>
            </a:lvl6pPr>
            <a:lvl7pPr marL="2971800" indent="-228600" eaLnBrk="0" fontAlgn="base" hangingPunct="0">
              <a:spcBef>
                <a:spcPct val="0"/>
              </a:spcBef>
              <a:spcAft>
                <a:spcPct val="0"/>
              </a:spcAft>
              <a:defRPr sz="2800" b="1">
                <a:solidFill>
                  <a:schemeClr val="tx1"/>
                </a:solidFill>
                <a:latin typeface="Arial" charset="0"/>
                <a:ea typeface="ＭＳ Ｐゴシック" charset="0"/>
              </a:defRPr>
            </a:lvl7pPr>
            <a:lvl8pPr marL="3429000" indent="-228600" eaLnBrk="0" fontAlgn="base" hangingPunct="0">
              <a:spcBef>
                <a:spcPct val="0"/>
              </a:spcBef>
              <a:spcAft>
                <a:spcPct val="0"/>
              </a:spcAft>
              <a:defRPr sz="2800" b="1">
                <a:solidFill>
                  <a:schemeClr val="tx1"/>
                </a:solidFill>
                <a:latin typeface="Arial" charset="0"/>
                <a:ea typeface="ＭＳ Ｐゴシック" charset="0"/>
              </a:defRPr>
            </a:lvl8pPr>
            <a:lvl9pPr marL="3886200" indent="-228600" eaLnBrk="0" fontAlgn="base" hangingPunct="0">
              <a:spcBef>
                <a:spcPct val="0"/>
              </a:spcBef>
              <a:spcAft>
                <a:spcPct val="0"/>
              </a:spcAft>
              <a:defRPr sz="2800" b="1">
                <a:solidFill>
                  <a:schemeClr val="tx1"/>
                </a:solidFill>
                <a:latin typeface="Arial" charset="0"/>
                <a:ea typeface="ＭＳ Ｐゴシック" charset="0"/>
              </a:defRPr>
            </a:lvl9pPr>
          </a:lstStyle>
          <a:p>
            <a:pPr>
              <a:defRPr/>
            </a:pPr>
            <a:fld id="{62F80234-FA4D-024F-AD40-64093C331D11}" type="slidenum">
              <a:rPr lang="en-US" sz="1200" b="0"/>
              <a:pPr>
                <a:defRPr/>
              </a:pPr>
              <a:t>14</a:t>
            </a:fld>
            <a:endParaRPr lang="en-US" sz="1200" b="0"/>
          </a:p>
        </p:txBody>
      </p:sp>
      <p:sp>
        <p:nvSpPr>
          <p:cNvPr id="524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r>
              <a:rPr lang="en-US" dirty="0"/>
              <a:t>In order</a:t>
            </a:r>
            <a:r>
              <a:rPr lang="en-US" baseline="0" dirty="0"/>
              <a:t> to do the large-scale data mining and inferences of microbe-microbe interactions, we need the appropriate infrastructure. This is an issue near and dear to my heart, and something I have been championing even before I joined JGI when I was at the Gordon and Betty Moore Foundation. Microbiome research has become increasingly data-driven, and in order to really move the field forward we need to develop and coordinate a distributed, integrated data collaborative. At JGI, we talk about these issues on a daily basis in the context of how to manage the IMG system, how to scale the infrastructure we have to enable the science across a large, diverse research community. We came out with a commentary last year from our observations, and have been actively involved in how to push forward the need to develop a national microbiome data collaborative. We held a workshop earlier this year with a small group of leaders in the field, chaired by Claire Fraser and Ed DeLong, and the spurred a </a:t>
            </a:r>
            <a:r>
              <a:rPr lang="en-US" baseline="0" dirty="0" err="1"/>
              <a:t>townhall</a:t>
            </a:r>
            <a:r>
              <a:rPr lang="en-US" baseline="0" dirty="0"/>
              <a:t> meeting to be held a the upcoming ASM-Microbe meeting and a colloquium later this year hosted by the American Academy of Microbiology and ASM. </a:t>
            </a:r>
            <a:endParaRPr lang="en-US" dirty="0"/>
          </a:p>
        </p:txBody>
      </p:sp>
    </p:spTree>
    <p:extLst>
      <p:ext uri="{BB962C8B-B14F-4D97-AF65-F5344CB8AC3E}">
        <p14:creationId xmlns:p14="http://schemas.microsoft.com/office/powerpoint/2010/main" val="808764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p:txBody>
          <a:bodyPr/>
          <a:lstStyle>
            <a:lvl1pPr eaLnBrk="0" hangingPunct="0">
              <a:defRPr sz="2800" b="1">
                <a:solidFill>
                  <a:schemeClr val="tx1"/>
                </a:solidFill>
                <a:latin typeface="Arial" charset="0"/>
                <a:ea typeface="ＭＳ Ｐゴシック" charset="0"/>
                <a:cs typeface="ＭＳ Ｐゴシック" charset="0"/>
              </a:defRPr>
            </a:lvl1pPr>
            <a:lvl2pPr marL="742950" indent="-285750" eaLnBrk="0" hangingPunct="0">
              <a:defRPr sz="2800" b="1">
                <a:solidFill>
                  <a:schemeClr val="tx1"/>
                </a:solidFill>
                <a:latin typeface="Arial" charset="0"/>
                <a:ea typeface="ＭＳ Ｐゴシック" charset="0"/>
              </a:defRPr>
            </a:lvl2pPr>
            <a:lvl3pPr marL="1143000" indent="-228600" eaLnBrk="0" hangingPunct="0">
              <a:defRPr sz="2800" b="1">
                <a:solidFill>
                  <a:schemeClr val="tx1"/>
                </a:solidFill>
                <a:latin typeface="Arial" charset="0"/>
                <a:ea typeface="ＭＳ Ｐゴシック" charset="0"/>
              </a:defRPr>
            </a:lvl3pPr>
            <a:lvl4pPr marL="1600200" indent="-228600" eaLnBrk="0" hangingPunct="0">
              <a:defRPr sz="2800" b="1">
                <a:solidFill>
                  <a:schemeClr val="tx1"/>
                </a:solidFill>
                <a:latin typeface="Arial" charset="0"/>
                <a:ea typeface="ＭＳ Ｐゴシック" charset="0"/>
              </a:defRPr>
            </a:lvl4pPr>
            <a:lvl5pPr marL="2057400" indent="-228600" eaLnBrk="0" hangingPunct="0">
              <a:defRPr sz="2800" b="1">
                <a:solidFill>
                  <a:schemeClr val="tx1"/>
                </a:solidFill>
                <a:latin typeface="Arial" charset="0"/>
                <a:ea typeface="ＭＳ Ｐゴシック" charset="0"/>
              </a:defRPr>
            </a:lvl5pPr>
            <a:lvl6pPr marL="2514600" indent="-228600" eaLnBrk="0" fontAlgn="base" hangingPunct="0">
              <a:spcBef>
                <a:spcPct val="0"/>
              </a:spcBef>
              <a:spcAft>
                <a:spcPct val="0"/>
              </a:spcAft>
              <a:defRPr sz="2800" b="1">
                <a:solidFill>
                  <a:schemeClr val="tx1"/>
                </a:solidFill>
                <a:latin typeface="Arial" charset="0"/>
                <a:ea typeface="ＭＳ Ｐゴシック" charset="0"/>
              </a:defRPr>
            </a:lvl6pPr>
            <a:lvl7pPr marL="2971800" indent="-228600" eaLnBrk="0" fontAlgn="base" hangingPunct="0">
              <a:spcBef>
                <a:spcPct val="0"/>
              </a:spcBef>
              <a:spcAft>
                <a:spcPct val="0"/>
              </a:spcAft>
              <a:defRPr sz="2800" b="1">
                <a:solidFill>
                  <a:schemeClr val="tx1"/>
                </a:solidFill>
                <a:latin typeface="Arial" charset="0"/>
                <a:ea typeface="ＭＳ Ｐゴシック" charset="0"/>
              </a:defRPr>
            </a:lvl7pPr>
            <a:lvl8pPr marL="3429000" indent="-228600" eaLnBrk="0" fontAlgn="base" hangingPunct="0">
              <a:spcBef>
                <a:spcPct val="0"/>
              </a:spcBef>
              <a:spcAft>
                <a:spcPct val="0"/>
              </a:spcAft>
              <a:defRPr sz="2800" b="1">
                <a:solidFill>
                  <a:schemeClr val="tx1"/>
                </a:solidFill>
                <a:latin typeface="Arial" charset="0"/>
                <a:ea typeface="ＭＳ Ｐゴシック" charset="0"/>
              </a:defRPr>
            </a:lvl8pPr>
            <a:lvl9pPr marL="3886200" indent="-228600" eaLnBrk="0" fontAlgn="base" hangingPunct="0">
              <a:spcBef>
                <a:spcPct val="0"/>
              </a:spcBef>
              <a:spcAft>
                <a:spcPct val="0"/>
              </a:spcAft>
              <a:defRPr sz="2800" b="1">
                <a:solidFill>
                  <a:schemeClr val="tx1"/>
                </a:solidFill>
                <a:latin typeface="Arial" charset="0"/>
                <a:ea typeface="ＭＳ Ｐゴシック" charset="0"/>
              </a:defRPr>
            </a:lvl9pPr>
          </a:lstStyle>
          <a:p>
            <a:pPr>
              <a:defRPr/>
            </a:pPr>
            <a:fld id="{62F80234-FA4D-024F-AD40-64093C331D11}" type="slidenum">
              <a:rPr lang="en-US" sz="1200" b="0"/>
              <a:pPr>
                <a:defRPr/>
              </a:pPr>
              <a:t>15</a:t>
            </a:fld>
            <a:endParaRPr lang="en-US" sz="1200" b="0"/>
          </a:p>
        </p:txBody>
      </p:sp>
      <p:sp>
        <p:nvSpPr>
          <p:cNvPr id="524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r>
              <a:rPr lang="en-US" dirty="0"/>
              <a:t>In order</a:t>
            </a:r>
            <a:r>
              <a:rPr lang="en-US" baseline="0" dirty="0"/>
              <a:t> to do the large-scale data mining and inferences of microbe-microbe interactions, we need the appropriate infrastructure. This is an issue near and dear to my heart, and something I have been championing even before I joined JGI when I was at the Gordon and Betty Moore Foundation. Microbiome research has become increasingly data-driven, and in order to really move the field forward we need to develop and coordinate a distributed, integrated data collaborative. At JGI, we talk about these issues on a daily basis in the context of how to manage the IMG system, how to scale the infrastructure we have to enable the science across a large, diverse research community. We came out with a commentary last year from our observations, and have been actively involved in how to push forward the need to develop a national microbiome data collaborative. We held a workshop earlier this year with a small group of leaders in the field, chaired by Claire Fraser and Ed DeLong, and the spurred a </a:t>
            </a:r>
            <a:r>
              <a:rPr lang="en-US" baseline="0" dirty="0" err="1"/>
              <a:t>townhall</a:t>
            </a:r>
            <a:r>
              <a:rPr lang="en-US" baseline="0" dirty="0"/>
              <a:t> meeting to be held a the upcoming ASM-Microbe meeting and a colloquium later this year hosted by the American Academy of Microbiology and ASM. </a:t>
            </a:r>
            <a:endParaRPr lang="en-US" dirty="0"/>
          </a:p>
        </p:txBody>
      </p:sp>
    </p:spTree>
    <p:extLst>
      <p:ext uri="{BB962C8B-B14F-4D97-AF65-F5344CB8AC3E}">
        <p14:creationId xmlns:p14="http://schemas.microsoft.com/office/powerpoint/2010/main" val="215781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p:txBody>
          <a:bodyPr/>
          <a:lstStyle>
            <a:lvl1pPr eaLnBrk="0" hangingPunct="0">
              <a:defRPr sz="2800" b="1">
                <a:solidFill>
                  <a:schemeClr val="tx1"/>
                </a:solidFill>
                <a:latin typeface="Arial" charset="0"/>
                <a:ea typeface="ＭＳ Ｐゴシック" charset="0"/>
                <a:cs typeface="ＭＳ Ｐゴシック" charset="0"/>
              </a:defRPr>
            </a:lvl1pPr>
            <a:lvl2pPr marL="742950" indent="-285750" eaLnBrk="0" hangingPunct="0">
              <a:defRPr sz="2800" b="1">
                <a:solidFill>
                  <a:schemeClr val="tx1"/>
                </a:solidFill>
                <a:latin typeface="Arial" charset="0"/>
                <a:ea typeface="ＭＳ Ｐゴシック" charset="0"/>
              </a:defRPr>
            </a:lvl2pPr>
            <a:lvl3pPr marL="1143000" indent="-228600" eaLnBrk="0" hangingPunct="0">
              <a:defRPr sz="2800" b="1">
                <a:solidFill>
                  <a:schemeClr val="tx1"/>
                </a:solidFill>
                <a:latin typeface="Arial" charset="0"/>
                <a:ea typeface="ＭＳ Ｐゴシック" charset="0"/>
              </a:defRPr>
            </a:lvl3pPr>
            <a:lvl4pPr marL="1600200" indent="-228600" eaLnBrk="0" hangingPunct="0">
              <a:defRPr sz="2800" b="1">
                <a:solidFill>
                  <a:schemeClr val="tx1"/>
                </a:solidFill>
                <a:latin typeface="Arial" charset="0"/>
                <a:ea typeface="ＭＳ Ｐゴシック" charset="0"/>
              </a:defRPr>
            </a:lvl4pPr>
            <a:lvl5pPr marL="2057400" indent="-228600" eaLnBrk="0" hangingPunct="0">
              <a:defRPr sz="2800" b="1">
                <a:solidFill>
                  <a:schemeClr val="tx1"/>
                </a:solidFill>
                <a:latin typeface="Arial" charset="0"/>
                <a:ea typeface="ＭＳ Ｐゴシック" charset="0"/>
              </a:defRPr>
            </a:lvl5pPr>
            <a:lvl6pPr marL="2514600" indent="-228600" eaLnBrk="0" fontAlgn="base" hangingPunct="0">
              <a:spcBef>
                <a:spcPct val="0"/>
              </a:spcBef>
              <a:spcAft>
                <a:spcPct val="0"/>
              </a:spcAft>
              <a:defRPr sz="2800" b="1">
                <a:solidFill>
                  <a:schemeClr val="tx1"/>
                </a:solidFill>
                <a:latin typeface="Arial" charset="0"/>
                <a:ea typeface="ＭＳ Ｐゴシック" charset="0"/>
              </a:defRPr>
            </a:lvl6pPr>
            <a:lvl7pPr marL="2971800" indent="-228600" eaLnBrk="0" fontAlgn="base" hangingPunct="0">
              <a:spcBef>
                <a:spcPct val="0"/>
              </a:spcBef>
              <a:spcAft>
                <a:spcPct val="0"/>
              </a:spcAft>
              <a:defRPr sz="2800" b="1">
                <a:solidFill>
                  <a:schemeClr val="tx1"/>
                </a:solidFill>
                <a:latin typeface="Arial" charset="0"/>
                <a:ea typeface="ＭＳ Ｐゴシック" charset="0"/>
              </a:defRPr>
            </a:lvl7pPr>
            <a:lvl8pPr marL="3429000" indent="-228600" eaLnBrk="0" fontAlgn="base" hangingPunct="0">
              <a:spcBef>
                <a:spcPct val="0"/>
              </a:spcBef>
              <a:spcAft>
                <a:spcPct val="0"/>
              </a:spcAft>
              <a:defRPr sz="2800" b="1">
                <a:solidFill>
                  <a:schemeClr val="tx1"/>
                </a:solidFill>
                <a:latin typeface="Arial" charset="0"/>
                <a:ea typeface="ＭＳ Ｐゴシック" charset="0"/>
              </a:defRPr>
            </a:lvl8pPr>
            <a:lvl9pPr marL="3886200" indent="-228600" eaLnBrk="0" fontAlgn="base" hangingPunct="0">
              <a:spcBef>
                <a:spcPct val="0"/>
              </a:spcBef>
              <a:spcAft>
                <a:spcPct val="0"/>
              </a:spcAft>
              <a:defRPr sz="2800" b="1">
                <a:solidFill>
                  <a:schemeClr val="tx1"/>
                </a:solidFill>
                <a:latin typeface="Arial" charset="0"/>
                <a:ea typeface="ＭＳ Ｐゴシック" charset="0"/>
              </a:defRPr>
            </a:lvl9pPr>
          </a:lstStyle>
          <a:p>
            <a:pPr>
              <a:defRPr/>
            </a:pPr>
            <a:fld id="{62F80234-FA4D-024F-AD40-64093C331D11}" type="slidenum">
              <a:rPr lang="en-US" sz="1200" b="0"/>
              <a:pPr>
                <a:defRPr/>
              </a:pPr>
              <a:t>16</a:t>
            </a:fld>
            <a:endParaRPr lang="en-US" sz="1200" b="0"/>
          </a:p>
        </p:txBody>
      </p:sp>
      <p:sp>
        <p:nvSpPr>
          <p:cNvPr id="524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r>
              <a:rPr lang="en-US" dirty="0"/>
              <a:t>In order</a:t>
            </a:r>
            <a:r>
              <a:rPr lang="en-US" baseline="0" dirty="0"/>
              <a:t> to do the large-scale data mining and inferences of microbe-microbe interactions, we need the appropriate infrastructure. This is an issue near and dear to my heart, and something I have been championing even before I joined JGI when I was at the Gordon and Betty Moore Foundation. Microbiome research has become increasingly data-driven, and in order to really move the field forward we need to develop and coordinate a distributed, integrated data collaborative. At JGI, we talk about these issues on a daily basis in the context of how to manage the IMG system, how to scale the infrastructure we have to enable the science across a large, diverse research community. We came out with a commentary last year from our observations, and have been actively involved in how to push forward the need to develop a national microbiome data collaborative. We held a workshop earlier this year with a small group of leaders in the field, chaired by Claire Fraser and Ed DeLong, and the spurred a </a:t>
            </a:r>
            <a:r>
              <a:rPr lang="en-US" baseline="0" dirty="0" err="1"/>
              <a:t>townhall</a:t>
            </a:r>
            <a:r>
              <a:rPr lang="en-US" baseline="0" dirty="0"/>
              <a:t> meeting to be held a the upcoming ASM-Microbe meeting and a colloquium later this year hosted by the American Academy of Microbiology and ASM. </a:t>
            </a:r>
            <a:endParaRPr lang="en-US" dirty="0"/>
          </a:p>
        </p:txBody>
      </p:sp>
    </p:spTree>
    <p:extLst>
      <p:ext uri="{BB962C8B-B14F-4D97-AF65-F5344CB8AC3E}">
        <p14:creationId xmlns:p14="http://schemas.microsoft.com/office/powerpoint/2010/main" val="297423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8C2C6E44-40CB-0E4C-AF9C-A21045C5F50A}" type="slidenum">
              <a:rPr lang="en-US" smtClean="0"/>
              <a:pPr/>
              <a:t>17</a:t>
            </a:fld>
            <a:endParaRPr lang="en-US"/>
          </a:p>
        </p:txBody>
      </p:sp>
    </p:spTree>
    <p:extLst>
      <p:ext uri="{BB962C8B-B14F-4D97-AF65-F5344CB8AC3E}">
        <p14:creationId xmlns:p14="http://schemas.microsoft.com/office/powerpoint/2010/main" val="162068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54249-C3AD-4EC3-95A8-FBB7A3DF1972}" type="slidenum">
              <a:rPr lang="en-US" smtClean="0"/>
              <a:t>3</a:t>
            </a:fld>
            <a:endParaRPr lang="en-US"/>
          </a:p>
        </p:txBody>
      </p:sp>
    </p:spTree>
    <p:extLst>
      <p:ext uri="{BB962C8B-B14F-4D97-AF65-F5344CB8AC3E}">
        <p14:creationId xmlns:p14="http://schemas.microsoft.com/office/powerpoint/2010/main" val="162927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54249-C3AD-4EC3-95A8-FBB7A3DF1972}" type="slidenum">
              <a:rPr lang="en-US" smtClean="0"/>
              <a:t>4</a:t>
            </a:fld>
            <a:endParaRPr lang="en-US"/>
          </a:p>
        </p:txBody>
      </p:sp>
    </p:spTree>
    <p:extLst>
      <p:ext uri="{BB962C8B-B14F-4D97-AF65-F5344CB8AC3E}">
        <p14:creationId xmlns:p14="http://schemas.microsoft.com/office/powerpoint/2010/main" val="4178555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54249-C3AD-4EC3-95A8-FBB7A3DF1972}" type="slidenum">
              <a:rPr lang="en-US" smtClean="0"/>
              <a:t>5</a:t>
            </a:fld>
            <a:endParaRPr lang="en-US"/>
          </a:p>
        </p:txBody>
      </p:sp>
    </p:spTree>
    <p:extLst>
      <p:ext uri="{BB962C8B-B14F-4D97-AF65-F5344CB8AC3E}">
        <p14:creationId xmlns:p14="http://schemas.microsoft.com/office/powerpoint/2010/main" val="166774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54249-C3AD-4EC3-95A8-FBB7A3DF1972}" type="slidenum">
              <a:rPr lang="en-US" smtClean="0"/>
              <a:t>6</a:t>
            </a:fld>
            <a:endParaRPr lang="en-US"/>
          </a:p>
        </p:txBody>
      </p:sp>
    </p:spTree>
    <p:extLst>
      <p:ext uri="{BB962C8B-B14F-4D97-AF65-F5344CB8AC3E}">
        <p14:creationId xmlns:p14="http://schemas.microsoft.com/office/powerpoint/2010/main" val="247682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2499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2C6E44-40CB-0E4C-AF9C-A21045C5F50A}" type="slidenum">
              <a:rPr lang="en-US" smtClean="0"/>
              <a:pPr/>
              <a:t>8</a:t>
            </a:fld>
            <a:endParaRPr lang="en-US"/>
          </a:p>
        </p:txBody>
      </p:sp>
    </p:spTree>
    <p:extLst>
      <p:ext uri="{BB962C8B-B14F-4D97-AF65-F5344CB8AC3E}">
        <p14:creationId xmlns:p14="http://schemas.microsoft.com/office/powerpoint/2010/main" val="1442066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Susannah and</a:t>
            </a:r>
            <a:r>
              <a:rPr lang="en-US" baseline="0" dirty="0"/>
              <a:t> Nikos already mentioned, this is a new program to enable access to computational resources, data and expertise in microbial genomics and metagenomics. Here is a snapshot of the 6 projects that were supported this first round, and gives an idea of the breadth of research this new program supports, encompassing large-scale mining for small RNAs, cataloguing biogeochemical anchor genes, and developing new metagenomic classification methods. As Susannah mentioned, we have successfully initiated all projects and pilot projects are currently underway. We are really excited about the outputs for these projects and how this will further leverage resources and capabilities at both JGI and NERSC.</a:t>
            </a:r>
            <a:endParaRPr lang="en-US" dirty="0"/>
          </a:p>
        </p:txBody>
      </p:sp>
      <p:sp>
        <p:nvSpPr>
          <p:cNvPr id="4" name="Slide Number Placeholder 3"/>
          <p:cNvSpPr>
            <a:spLocks noGrp="1"/>
          </p:cNvSpPr>
          <p:nvPr>
            <p:ph type="sldNum" sz="quarter" idx="10"/>
          </p:nvPr>
        </p:nvSpPr>
        <p:spPr/>
        <p:txBody>
          <a:bodyPr/>
          <a:lstStyle/>
          <a:p>
            <a:fld id="{BBE559A2-26A7-FF42-9670-76DEB3D7A58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3896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54249-C3AD-4EC3-95A8-FBB7A3DF1972}" type="slidenum">
              <a:rPr lang="en-US" smtClean="0"/>
              <a:t>11</a:t>
            </a:fld>
            <a:endParaRPr lang="en-US"/>
          </a:p>
        </p:txBody>
      </p:sp>
    </p:spTree>
    <p:extLst>
      <p:ext uri="{BB962C8B-B14F-4D97-AF65-F5344CB8AC3E}">
        <p14:creationId xmlns:p14="http://schemas.microsoft.com/office/powerpoint/2010/main" val="1507712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11" descr="ppt_cover_art_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6" descr="JGI_logo_horiz_RGB.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868" y="914400"/>
            <a:ext cx="5151437" cy="86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dirty="0"/>
              <a:t>Click to edit Master title style</a:t>
            </a:r>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9C6BDC8-3E25-5B41-9785-7FC3A43B3378}" type="datetime1">
              <a:rPr lang="en-US" smtClean="0">
                <a:solidFill>
                  <a:srgbClr val="343434"/>
                </a:solidFill>
              </a:rPr>
              <a:t>4/30/18</a:t>
            </a:fld>
            <a:endParaRPr lang="en-US">
              <a:solidFill>
                <a:srgbClr val="343434"/>
              </a:solidFill>
            </a:endParaRPr>
          </a:p>
        </p:txBody>
      </p:sp>
      <p:sp>
        <p:nvSpPr>
          <p:cNvPr id="5" name="Footer Placeholder 4"/>
          <p:cNvSpPr>
            <a:spLocks noGrp="1"/>
          </p:cNvSpPr>
          <p:nvPr>
            <p:ph type="ftr" sz="quarter" idx="11"/>
          </p:nvPr>
        </p:nvSpPr>
        <p:spPr/>
        <p:txBody>
          <a:bodyPr/>
          <a:lstStyle/>
          <a:p>
            <a:endParaRPr lang="en-US">
              <a:solidFill>
                <a:srgbClr val="343434"/>
              </a:solidFill>
            </a:endParaRPr>
          </a:p>
        </p:txBody>
      </p:sp>
      <p:sp>
        <p:nvSpPr>
          <p:cNvPr id="6" name="Slide Number Placeholder 5"/>
          <p:cNvSpPr>
            <a:spLocks noGrp="1"/>
          </p:cNvSpPr>
          <p:nvPr>
            <p:ph type="sldNum" sz="quarter" idx="12"/>
          </p:nvPr>
        </p:nvSpPr>
        <p:spPr>
          <a:xfrm>
            <a:off x="8482532" y="6356350"/>
            <a:ext cx="581339" cy="365125"/>
          </a:xfrm>
        </p:spPr>
        <p:txBody>
          <a:bodyPr/>
          <a:lstStyle>
            <a:lvl1pPr>
              <a:defRPr sz="1200"/>
            </a:lvl1pPr>
          </a:lstStyle>
          <a:p>
            <a:fld id="{57BDDD3E-B192-BC47-90B1-888D524BFDAD}" type="slidenum">
              <a:rPr lang="en-US" smtClean="0">
                <a:solidFill>
                  <a:srgbClr val="343434"/>
                </a:solidFill>
              </a:rPr>
              <a:pPr/>
              <a:t>‹#›</a:t>
            </a:fld>
            <a:endParaRPr lang="en-US">
              <a:solidFill>
                <a:srgbClr val="343434"/>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376362"/>
            <a:ext cx="8229600" cy="4749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AE2400-0C04-D343-9EFD-53E5B34D905C}" type="datetime1">
              <a:rPr lang="en-US" smtClean="0">
                <a:solidFill>
                  <a:srgbClr val="343434"/>
                </a:solidFill>
              </a:rPr>
              <a:t>4/30/18</a:t>
            </a:fld>
            <a:endParaRPr lang="en-US">
              <a:solidFill>
                <a:srgbClr val="343434"/>
              </a:solidFill>
            </a:endParaRPr>
          </a:p>
        </p:txBody>
      </p:sp>
      <p:sp>
        <p:nvSpPr>
          <p:cNvPr id="5" name="Footer Placeholder 4"/>
          <p:cNvSpPr>
            <a:spLocks noGrp="1"/>
          </p:cNvSpPr>
          <p:nvPr>
            <p:ph type="ftr" sz="quarter" idx="11"/>
          </p:nvPr>
        </p:nvSpPr>
        <p:spPr/>
        <p:txBody>
          <a:bodyPr/>
          <a:lstStyle/>
          <a:p>
            <a:endParaRPr lang="en-US">
              <a:solidFill>
                <a:srgbClr val="343434"/>
              </a:solidFill>
            </a:endParaRPr>
          </a:p>
        </p:txBody>
      </p:sp>
      <p:sp>
        <p:nvSpPr>
          <p:cNvPr id="6" name="Slide Number Placeholder 5"/>
          <p:cNvSpPr>
            <a:spLocks noGrp="1"/>
          </p:cNvSpPr>
          <p:nvPr>
            <p:ph type="sldNum" sz="quarter" idx="12"/>
          </p:nvPr>
        </p:nvSpPr>
        <p:spPr/>
        <p:txBody>
          <a:bodyPr/>
          <a:lstStyle/>
          <a:p>
            <a:fld id="{57BDDD3E-B192-BC47-90B1-888D524BFDAD}" type="slidenum">
              <a:rPr lang="en-US" smtClean="0">
                <a:solidFill>
                  <a:srgbClr val="343434"/>
                </a:solidFill>
              </a:rPr>
              <a:pPr/>
              <a:t>‹#›</a:t>
            </a:fld>
            <a:endParaRPr lang="en-US">
              <a:solidFill>
                <a:srgbClr val="343434"/>
              </a:solidFill>
            </a:endParaRPr>
          </a:p>
        </p:txBody>
      </p:sp>
      <p:cxnSp>
        <p:nvCxnSpPr>
          <p:cNvPr id="7" name="Straight Connector 6"/>
          <p:cNvCxnSpPr/>
          <p:nvPr userDrawn="1"/>
        </p:nvCxnSpPr>
        <p:spPr>
          <a:xfrm>
            <a:off x="452438" y="1281113"/>
            <a:ext cx="8237537" cy="1588"/>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dirty="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level5.25</a:t>
            </a:r>
          </a:p>
          <a:p>
            <a:pPr lvl="4"/>
            <a:endParaRPr lang="en-US" dirty="0"/>
          </a:p>
          <a:p>
            <a:pPr lvl="4"/>
            <a:endParaRPr lang="en-US" dirty="0"/>
          </a:p>
        </p:txBody>
      </p:sp>
      <p:sp>
        <p:nvSpPr>
          <p:cNvPr id="5" name="Date Placeholder 4"/>
          <p:cNvSpPr>
            <a:spLocks noGrp="1"/>
          </p:cNvSpPr>
          <p:nvPr>
            <p:ph type="dt" sz="half" idx="10"/>
          </p:nvPr>
        </p:nvSpPr>
        <p:spPr/>
        <p:txBody>
          <a:bodyPr/>
          <a:lstStyle/>
          <a:p>
            <a:fld id="{0A63A430-1AD4-F749-BAC2-61A52903B6B8}" type="datetime1">
              <a:rPr lang="en-US" smtClean="0">
                <a:solidFill>
                  <a:srgbClr val="343434"/>
                </a:solidFill>
              </a:rPr>
              <a:t>4/30/18</a:t>
            </a:fld>
            <a:endParaRPr lang="en-US">
              <a:solidFill>
                <a:srgbClr val="343434"/>
              </a:solidFill>
            </a:endParaRPr>
          </a:p>
        </p:txBody>
      </p:sp>
      <p:sp>
        <p:nvSpPr>
          <p:cNvPr id="6" name="Footer Placeholder 5"/>
          <p:cNvSpPr>
            <a:spLocks noGrp="1"/>
          </p:cNvSpPr>
          <p:nvPr>
            <p:ph type="ftr" sz="quarter" idx="11"/>
          </p:nvPr>
        </p:nvSpPr>
        <p:spPr/>
        <p:txBody>
          <a:bodyPr/>
          <a:lstStyle/>
          <a:p>
            <a:endParaRPr lang="en-US">
              <a:solidFill>
                <a:srgbClr val="343434"/>
              </a:solidFill>
            </a:endParaRPr>
          </a:p>
        </p:txBody>
      </p:sp>
      <p:sp>
        <p:nvSpPr>
          <p:cNvPr id="7" name="Slide Number Placeholder 6"/>
          <p:cNvSpPr>
            <a:spLocks noGrp="1"/>
          </p:cNvSpPr>
          <p:nvPr>
            <p:ph type="sldNum" sz="quarter" idx="12"/>
          </p:nvPr>
        </p:nvSpPr>
        <p:spPr/>
        <p:txBody>
          <a:bodyPr/>
          <a:lstStyle/>
          <a:p>
            <a:fld id="{57BDDD3E-B192-BC47-90B1-888D524BFDAD}" type="slidenum">
              <a:rPr lang="en-US" smtClean="0">
                <a:solidFill>
                  <a:srgbClr val="343434"/>
                </a:solidFill>
              </a:rPr>
              <a:pPr/>
              <a:t>‹#›</a:t>
            </a:fld>
            <a:endParaRPr lang="en-US">
              <a:solidFill>
                <a:srgbClr val="343434"/>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level5.25</a:t>
            </a:r>
          </a:p>
          <a:p>
            <a:pPr lvl="4"/>
            <a:endParaRPr lang="en-US" dirty="0"/>
          </a:p>
          <a:p>
            <a:pPr lvl="4"/>
            <a:endParaRPr lang="en-US" dirty="0"/>
          </a:p>
        </p:txBody>
      </p:sp>
      <p:sp>
        <p:nvSpPr>
          <p:cNvPr id="5" name="Date Placeholder 4"/>
          <p:cNvSpPr>
            <a:spLocks noGrp="1"/>
          </p:cNvSpPr>
          <p:nvPr>
            <p:ph type="dt" sz="half" idx="10"/>
          </p:nvPr>
        </p:nvSpPr>
        <p:spPr/>
        <p:txBody>
          <a:bodyPr/>
          <a:lstStyle/>
          <a:p>
            <a:fld id="{D82D55B5-4DD1-0D4B-8B70-DA82B3DC9D86}" type="datetime1">
              <a:rPr lang="en-US" smtClean="0">
                <a:solidFill>
                  <a:srgbClr val="343434"/>
                </a:solidFill>
              </a:rPr>
              <a:t>4/30/18</a:t>
            </a:fld>
            <a:endParaRPr lang="en-US">
              <a:solidFill>
                <a:srgbClr val="343434"/>
              </a:solidFill>
            </a:endParaRPr>
          </a:p>
        </p:txBody>
      </p:sp>
      <p:sp>
        <p:nvSpPr>
          <p:cNvPr id="6" name="Footer Placeholder 5"/>
          <p:cNvSpPr>
            <a:spLocks noGrp="1"/>
          </p:cNvSpPr>
          <p:nvPr>
            <p:ph type="ftr" sz="quarter" idx="11"/>
          </p:nvPr>
        </p:nvSpPr>
        <p:spPr/>
        <p:txBody>
          <a:bodyPr/>
          <a:lstStyle/>
          <a:p>
            <a:endParaRPr lang="en-US">
              <a:solidFill>
                <a:srgbClr val="343434"/>
              </a:solidFill>
            </a:endParaRPr>
          </a:p>
        </p:txBody>
      </p:sp>
      <p:sp>
        <p:nvSpPr>
          <p:cNvPr id="7" name="Slide Number Placeholder 6"/>
          <p:cNvSpPr>
            <a:spLocks noGrp="1"/>
          </p:cNvSpPr>
          <p:nvPr>
            <p:ph type="sldNum" sz="quarter" idx="12"/>
          </p:nvPr>
        </p:nvSpPr>
        <p:spPr/>
        <p:txBody>
          <a:bodyPr/>
          <a:lstStyle/>
          <a:p>
            <a:fld id="{57BDDD3E-B192-BC47-90B1-888D524BFDAD}" type="slidenum">
              <a:rPr lang="en-US" smtClean="0">
                <a:solidFill>
                  <a:srgbClr val="343434"/>
                </a:solidFill>
              </a:rPr>
              <a:pPr/>
              <a:t>‹#›</a:t>
            </a:fld>
            <a:endParaRPr lang="en-US">
              <a:solidFill>
                <a:srgbClr val="343434"/>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42D4EE-C47C-0049-A86C-E0E72843A36D}" type="datetime1">
              <a:rPr lang="en-US" smtClean="0">
                <a:solidFill>
                  <a:srgbClr val="343434"/>
                </a:solidFill>
              </a:rPr>
              <a:t>4/30/18</a:t>
            </a:fld>
            <a:endParaRPr lang="en-US">
              <a:solidFill>
                <a:srgbClr val="343434"/>
              </a:solidFill>
            </a:endParaRPr>
          </a:p>
        </p:txBody>
      </p:sp>
      <p:sp>
        <p:nvSpPr>
          <p:cNvPr id="4" name="Footer Placeholder 3"/>
          <p:cNvSpPr>
            <a:spLocks noGrp="1"/>
          </p:cNvSpPr>
          <p:nvPr>
            <p:ph type="ftr" sz="quarter" idx="11"/>
          </p:nvPr>
        </p:nvSpPr>
        <p:spPr/>
        <p:txBody>
          <a:bodyPr/>
          <a:lstStyle/>
          <a:p>
            <a:endParaRPr lang="en-US">
              <a:solidFill>
                <a:srgbClr val="343434"/>
              </a:solidFill>
            </a:endParaRPr>
          </a:p>
        </p:txBody>
      </p:sp>
      <p:sp>
        <p:nvSpPr>
          <p:cNvPr id="5" name="Slide Number Placeholder 4"/>
          <p:cNvSpPr>
            <a:spLocks noGrp="1"/>
          </p:cNvSpPr>
          <p:nvPr>
            <p:ph type="sldNum" sz="quarter" idx="12"/>
          </p:nvPr>
        </p:nvSpPr>
        <p:spPr/>
        <p:txBody>
          <a:bodyPr/>
          <a:lstStyle/>
          <a:p>
            <a:fld id="{57BDDD3E-B192-BC47-90B1-888D524BFDAD}" type="slidenum">
              <a:rPr lang="en-US" smtClean="0">
                <a:solidFill>
                  <a:srgbClr val="343434"/>
                </a:solidFill>
              </a:rPr>
              <a:pPr/>
              <a:t>‹#›</a:t>
            </a:fld>
            <a:endParaRPr lang="en-US">
              <a:solidFill>
                <a:srgbClr val="343434"/>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CDA950-FFC2-8744-A801-1FF97A56D454}" type="datetime1">
              <a:rPr lang="en-US" smtClean="0">
                <a:solidFill>
                  <a:srgbClr val="343434"/>
                </a:solidFill>
              </a:rPr>
              <a:t>4/30/18</a:t>
            </a:fld>
            <a:endParaRPr lang="en-US">
              <a:solidFill>
                <a:srgbClr val="343434"/>
              </a:solidFill>
            </a:endParaRPr>
          </a:p>
        </p:txBody>
      </p:sp>
      <p:sp>
        <p:nvSpPr>
          <p:cNvPr id="3" name="Footer Placeholder 2"/>
          <p:cNvSpPr>
            <a:spLocks noGrp="1"/>
          </p:cNvSpPr>
          <p:nvPr>
            <p:ph type="ftr" sz="quarter" idx="11"/>
          </p:nvPr>
        </p:nvSpPr>
        <p:spPr/>
        <p:txBody>
          <a:bodyPr/>
          <a:lstStyle/>
          <a:p>
            <a:endParaRPr lang="en-US">
              <a:solidFill>
                <a:srgbClr val="343434"/>
              </a:solidFill>
            </a:endParaRPr>
          </a:p>
        </p:txBody>
      </p:sp>
      <p:sp>
        <p:nvSpPr>
          <p:cNvPr id="4" name="Slide Number Placeholder 3"/>
          <p:cNvSpPr>
            <a:spLocks noGrp="1"/>
          </p:cNvSpPr>
          <p:nvPr>
            <p:ph type="sldNum" sz="quarter" idx="12"/>
          </p:nvPr>
        </p:nvSpPr>
        <p:spPr/>
        <p:txBody>
          <a:bodyPr/>
          <a:lstStyle/>
          <a:p>
            <a:fld id="{57BDDD3E-B192-BC47-90B1-888D524BFDAD}" type="slidenum">
              <a:rPr lang="en-US" smtClean="0">
                <a:solidFill>
                  <a:srgbClr val="343434"/>
                </a:solidFill>
              </a:rPr>
              <a:pPr/>
              <a:t>‹#›</a:t>
            </a:fld>
            <a:endParaRPr lang="en-US">
              <a:solidFill>
                <a:srgbClr val="343434"/>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800100"/>
          </a:xfrm>
          <a:prstGeom prst="rect">
            <a:avLst/>
          </a:prstGeom>
          <a:solidFill>
            <a:srgbClr val="44687D"/>
          </a:solidFill>
          <a:ln w="10000" cap="flat" cmpd="sng" algn="ctr">
            <a:noFill/>
            <a:prstDash val="solid"/>
          </a:ln>
          <a:effectLst/>
        </p:spPr>
        <p:txBody>
          <a:bodyPr anchor="ctr"/>
          <a:lstStyle/>
          <a:p>
            <a:pPr algn="ctr">
              <a:defRPr/>
            </a:pPr>
            <a:endParaRPr lang="en-US" kern="0">
              <a:solidFill>
                <a:sysClr val="window" lastClr="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6176"/>
            <a:ext cx="8229600" cy="49799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971619" cy="365125"/>
          </a:xfrm>
          <a:prstGeom prst="rect">
            <a:avLst/>
          </a:prstGeom>
        </p:spPr>
        <p:txBody>
          <a:bodyPr vert="horz" lIns="91440" tIns="45720" rIns="91440" bIns="45720" rtlCol="0" anchor="ctr"/>
          <a:lstStyle>
            <a:lvl1pPr algn="l">
              <a:defRPr sz="800">
                <a:solidFill>
                  <a:schemeClr val="tx1"/>
                </a:solidFill>
              </a:defRPr>
            </a:lvl1pPr>
          </a:lstStyle>
          <a:p>
            <a:pPr defTabSz="457200"/>
            <a:fld id="{397A52ED-9764-BC4C-BF2D-67FDD0D3D4CF}" type="datetime1">
              <a:rPr lang="en-US" smtClean="0">
                <a:solidFill>
                  <a:srgbClr val="343434"/>
                </a:solidFill>
              </a:rPr>
              <a:t>4/30/18</a:t>
            </a:fld>
            <a:endParaRPr lang="en-US" dirty="0">
              <a:solidFill>
                <a:srgbClr val="343434"/>
              </a:solidFill>
            </a:endParaRPr>
          </a:p>
        </p:txBody>
      </p:sp>
      <p:sp>
        <p:nvSpPr>
          <p:cNvPr id="5" name="Footer Placeholder 4"/>
          <p:cNvSpPr>
            <a:spLocks noGrp="1"/>
          </p:cNvSpPr>
          <p:nvPr>
            <p:ph type="ftr" sz="quarter" idx="3"/>
          </p:nvPr>
        </p:nvSpPr>
        <p:spPr>
          <a:xfrm>
            <a:off x="1913912" y="6356350"/>
            <a:ext cx="5629888" cy="365125"/>
          </a:xfrm>
          <a:prstGeom prst="rect">
            <a:avLst/>
          </a:prstGeom>
        </p:spPr>
        <p:txBody>
          <a:bodyPr vert="horz" lIns="91440" tIns="45720" rIns="91440" bIns="45720" rtlCol="0" anchor="ctr"/>
          <a:lstStyle>
            <a:lvl1pPr algn="l">
              <a:defRPr sz="800">
                <a:solidFill>
                  <a:schemeClr val="tx1"/>
                </a:solidFill>
              </a:defRPr>
            </a:lvl1pPr>
          </a:lstStyle>
          <a:p>
            <a:pPr defTabSz="457200"/>
            <a:endParaRPr lang="en-US" dirty="0">
              <a:solidFill>
                <a:srgbClr val="343434"/>
              </a:solidFill>
            </a:endParaRPr>
          </a:p>
        </p:txBody>
      </p:sp>
      <p:sp>
        <p:nvSpPr>
          <p:cNvPr id="6" name="Slide Number Placeholder 5"/>
          <p:cNvSpPr>
            <a:spLocks noGrp="1"/>
          </p:cNvSpPr>
          <p:nvPr>
            <p:ph type="sldNum" sz="quarter" idx="4"/>
          </p:nvPr>
        </p:nvSpPr>
        <p:spPr>
          <a:xfrm>
            <a:off x="8105460" y="6356350"/>
            <a:ext cx="581339" cy="365125"/>
          </a:xfrm>
          <a:prstGeom prst="rect">
            <a:avLst/>
          </a:prstGeom>
        </p:spPr>
        <p:txBody>
          <a:bodyPr vert="horz" lIns="91440" tIns="45720" rIns="91440" bIns="45720" rtlCol="0" anchor="ctr"/>
          <a:lstStyle>
            <a:lvl1pPr algn="r">
              <a:defRPr sz="800">
                <a:solidFill>
                  <a:schemeClr val="tx1"/>
                </a:solidFill>
              </a:defRPr>
            </a:lvl1pPr>
          </a:lstStyle>
          <a:p>
            <a:pPr defTabSz="457200"/>
            <a:fld id="{57BDDD3E-B192-BC47-90B1-888D524BFDAD}" type="slidenum">
              <a:rPr lang="en-US" smtClean="0">
                <a:solidFill>
                  <a:srgbClr val="343434"/>
                </a:solidFill>
              </a:rPr>
              <a:pPr defTabSz="457200"/>
              <a:t>‹#›</a:t>
            </a:fld>
            <a:endParaRPr lang="en-US">
              <a:solidFill>
                <a:srgbClr val="343434"/>
              </a:solidFill>
            </a:endParaRPr>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dirty="0">
              <a:solidFill>
                <a:prstClr val="white"/>
              </a:solidFill>
            </a:endParaRPr>
          </a:p>
        </p:txBody>
      </p:sp>
      <p:sp>
        <p:nvSpPr>
          <p:cNvPr id="14" name="Freeform 13"/>
          <p:cNvSpPr/>
          <p:nvPr/>
        </p:nvSpPr>
        <p:spPr>
          <a:xfrm>
            <a:off x="7543800" y="228600"/>
            <a:ext cx="1600200" cy="685800"/>
          </a:xfrm>
          <a:custGeom>
            <a:avLst/>
            <a:gdLst>
              <a:gd name="connsiteX0" fmla="*/ 0 w 2222500"/>
              <a:gd name="connsiteY0" fmla="*/ 1110996 h 1110996"/>
              <a:gd name="connsiteX1" fmla="*/ 277749 w 2222500"/>
              <a:gd name="connsiteY1" fmla="*/ 0 h 1110996"/>
              <a:gd name="connsiteX2" fmla="*/ 2222500 w 2222500"/>
              <a:gd name="connsiteY2" fmla="*/ 0 h 1110996"/>
              <a:gd name="connsiteX3" fmla="*/ 1944751 w 2222500"/>
              <a:gd name="connsiteY3" fmla="*/ 1110996 h 1110996"/>
              <a:gd name="connsiteX4" fmla="*/ 0 w 2222500"/>
              <a:gd name="connsiteY4" fmla="*/ 1110996 h 1110996"/>
              <a:gd name="connsiteX0" fmla="*/ 0 w 2266950"/>
              <a:gd name="connsiteY0" fmla="*/ 1110996 h 1110996"/>
              <a:gd name="connsiteX1" fmla="*/ 277749 w 2266950"/>
              <a:gd name="connsiteY1" fmla="*/ 0 h 1110996"/>
              <a:gd name="connsiteX2" fmla="*/ 2222500 w 2266950"/>
              <a:gd name="connsiteY2" fmla="*/ 0 h 1110996"/>
              <a:gd name="connsiteX3" fmla="*/ 1944751 w 2266950"/>
              <a:gd name="connsiteY3" fmla="*/ 1110996 h 1110996"/>
              <a:gd name="connsiteX4" fmla="*/ 2266950 w 2266950"/>
              <a:gd name="connsiteY4" fmla="*/ 1110996 h 1110996"/>
              <a:gd name="connsiteX5" fmla="*/ 0 w 2266950"/>
              <a:gd name="connsiteY5" fmla="*/ 1110996 h 1110996"/>
              <a:gd name="connsiteX0" fmla="*/ 0 w 2266950"/>
              <a:gd name="connsiteY0" fmla="*/ 1110996 h 1110996"/>
              <a:gd name="connsiteX1" fmla="*/ 277749 w 2266950"/>
              <a:gd name="connsiteY1" fmla="*/ 0 h 1110996"/>
              <a:gd name="connsiteX2" fmla="*/ 2222500 w 2266950"/>
              <a:gd name="connsiteY2" fmla="*/ 0 h 1110996"/>
              <a:gd name="connsiteX3" fmla="*/ 2203450 w 2266950"/>
              <a:gd name="connsiteY3" fmla="*/ 1092200 h 1110996"/>
              <a:gd name="connsiteX4" fmla="*/ 1944751 w 2266950"/>
              <a:gd name="connsiteY4" fmla="*/ 1110996 h 1110996"/>
              <a:gd name="connsiteX5" fmla="*/ 2266950 w 2266950"/>
              <a:gd name="connsiteY5" fmla="*/ 1110996 h 1110996"/>
              <a:gd name="connsiteX6" fmla="*/ 0 w 2266950"/>
              <a:gd name="connsiteY6" fmla="*/ 1110996 h 1110996"/>
              <a:gd name="connsiteX0" fmla="*/ 0 w 2266950"/>
              <a:gd name="connsiteY0" fmla="*/ 1110996 h 1110996"/>
              <a:gd name="connsiteX1" fmla="*/ 277749 w 2266950"/>
              <a:gd name="connsiteY1" fmla="*/ 0 h 1110996"/>
              <a:gd name="connsiteX2" fmla="*/ 2222500 w 2266950"/>
              <a:gd name="connsiteY2" fmla="*/ 0 h 1110996"/>
              <a:gd name="connsiteX3" fmla="*/ 2203450 w 2266950"/>
              <a:gd name="connsiteY3" fmla="*/ 1092200 h 1110996"/>
              <a:gd name="connsiteX4" fmla="*/ 1944751 w 2266950"/>
              <a:gd name="connsiteY4" fmla="*/ 1110996 h 1110996"/>
              <a:gd name="connsiteX5" fmla="*/ 2266950 w 2266950"/>
              <a:gd name="connsiteY5" fmla="*/ 1110996 h 1110996"/>
              <a:gd name="connsiteX6" fmla="*/ 0 w 2266950"/>
              <a:gd name="connsiteY6" fmla="*/ 1110996 h 1110996"/>
              <a:gd name="connsiteX0" fmla="*/ 0 w 2266950"/>
              <a:gd name="connsiteY0" fmla="*/ 1110996 h 1110996"/>
              <a:gd name="connsiteX1" fmla="*/ 277749 w 2266950"/>
              <a:gd name="connsiteY1" fmla="*/ 0 h 1110996"/>
              <a:gd name="connsiteX2" fmla="*/ 2222500 w 2266950"/>
              <a:gd name="connsiteY2" fmla="*/ 0 h 1110996"/>
              <a:gd name="connsiteX3" fmla="*/ 2203450 w 2266950"/>
              <a:gd name="connsiteY3" fmla="*/ 1092200 h 1110996"/>
              <a:gd name="connsiteX4" fmla="*/ 2203450 w 2266950"/>
              <a:gd name="connsiteY4" fmla="*/ 1094063 h 1110996"/>
              <a:gd name="connsiteX5" fmla="*/ 1944751 w 2266950"/>
              <a:gd name="connsiteY5" fmla="*/ 1110996 h 1110996"/>
              <a:gd name="connsiteX6" fmla="*/ 2266950 w 2266950"/>
              <a:gd name="connsiteY6" fmla="*/ 1110996 h 1110996"/>
              <a:gd name="connsiteX7" fmla="*/ 0 w 2266950"/>
              <a:gd name="connsiteY7" fmla="*/ 1110996 h 1110996"/>
              <a:gd name="connsiteX0" fmla="*/ 0 w 2266950"/>
              <a:gd name="connsiteY0" fmla="*/ 1110996 h 1288175"/>
              <a:gd name="connsiteX1" fmla="*/ 277749 w 2266950"/>
              <a:gd name="connsiteY1" fmla="*/ 0 h 1288175"/>
              <a:gd name="connsiteX2" fmla="*/ 2222500 w 2266950"/>
              <a:gd name="connsiteY2" fmla="*/ 0 h 1288175"/>
              <a:gd name="connsiteX3" fmla="*/ 2203450 w 2266950"/>
              <a:gd name="connsiteY3" fmla="*/ 1092200 h 1288175"/>
              <a:gd name="connsiteX4" fmla="*/ 2203450 w 2266950"/>
              <a:gd name="connsiteY4" fmla="*/ 1094063 h 1288175"/>
              <a:gd name="connsiteX5" fmla="*/ 1944751 w 2266950"/>
              <a:gd name="connsiteY5" fmla="*/ 1110996 h 1288175"/>
              <a:gd name="connsiteX6" fmla="*/ 2266950 w 2266950"/>
              <a:gd name="connsiteY6" fmla="*/ 1110996 h 1288175"/>
              <a:gd name="connsiteX7" fmla="*/ 0 w 2266950"/>
              <a:gd name="connsiteY7" fmla="*/ 1110996 h 1288175"/>
              <a:gd name="connsiteX0" fmla="*/ 0 w 2266950"/>
              <a:gd name="connsiteY0" fmla="*/ 1110996 h 1288175"/>
              <a:gd name="connsiteX1" fmla="*/ 277749 w 2266950"/>
              <a:gd name="connsiteY1" fmla="*/ 0 h 1288175"/>
              <a:gd name="connsiteX2" fmla="*/ 2222500 w 2266950"/>
              <a:gd name="connsiteY2" fmla="*/ 0 h 1288175"/>
              <a:gd name="connsiteX3" fmla="*/ 2203450 w 2266950"/>
              <a:gd name="connsiteY3" fmla="*/ 1092200 h 1288175"/>
              <a:gd name="connsiteX4" fmla="*/ 2203450 w 2266950"/>
              <a:gd name="connsiteY4" fmla="*/ 1094063 h 1288175"/>
              <a:gd name="connsiteX5" fmla="*/ 1944751 w 2266950"/>
              <a:gd name="connsiteY5" fmla="*/ 1110996 h 1288175"/>
              <a:gd name="connsiteX6" fmla="*/ 2266950 w 2266950"/>
              <a:gd name="connsiteY6" fmla="*/ 1110996 h 1288175"/>
              <a:gd name="connsiteX7" fmla="*/ 0 w 2266950"/>
              <a:gd name="connsiteY7" fmla="*/ 1110996 h 1288175"/>
              <a:gd name="connsiteX0" fmla="*/ 0 w 2266950"/>
              <a:gd name="connsiteY0" fmla="*/ 1110996 h 1277366"/>
              <a:gd name="connsiteX1" fmla="*/ 277749 w 2266950"/>
              <a:gd name="connsiteY1" fmla="*/ 0 h 1277366"/>
              <a:gd name="connsiteX2" fmla="*/ 2222500 w 2266950"/>
              <a:gd name="connsiteY2" fmla="*/ 0 h 1277366"/>
              <a:gd name="connsiteX3" fmla="*/ 2203450 w 2266950"/>
              <a:gd name="connsiteY3" fmla="*/ 1092200 h 1277366"/>
              <a:gd name="connsiteX4" fmla="*/ 1944751 w 2266950"/>
              <a:gd name="connsiteY4" fmla="*/ 1110996 h 1277366"/>
              <a:gd name="connsiteX5" fmla="*/ 2266950 w 2266950"/>
              <a:gd name="connsiteY5" fmla="*/ 1110996 h 1277366"/>
              <a:gd name="connsiteX6" fmla="*/ 0 w 2266950"/>
              <a:gd name="connsiteY6" fmla="*/ 1110996 h 1277366"/>
              <a:gd name="connsiteX0" fmla="*/ 0 w 2266950"/>
              <a:gd name="connsiteY0" fmla="*/ 1110996 h 1110996"/>
              <a:gd name="connsiteX1" fmla="*/ 277749 w 2266950"/>
              <a:gd name="connsiteY1" fmla="*/ 0 h 1110996"/>
              <a:gd name="connsiteX2" fmla="*/ 2222500 w 2266950"/>
              <a:gd name="connsiteY2" fmla="*/ 0 h 1110996"/>
              <a:gd name="connsiteX3" fmla="*/ 1944751 w 2266950"/>
              <a:gd name="connsiteY3" fmla="*/ 1110996 h 1110996"/>
              <a:gd name="connsiteX4" fmla="*/ 2266950 w 2266950"/>
              <a:gd name="connsiteY4" fmla="*/ 1110996 h 1110996"/>
              <a:gd name="connsiteX5" fmla="*/ 0 w 2266950"/>
              <a:gd name="connsiteY5" fmla="*/ 1110996 h 1110996"/>
              <a:gd name="connsiteX0" fmla="*/ 0 w 2266950"/>
              <a:gd name="connsiteY0" fmla="*/ 1110996 h 1110996"/>
              <a:gd name="connsiteX1" fmla="*/ 277749 w 2266950"/>
              <a:gd name="connsiteY1" fmla="*/ 0 h 1110996"/>
              <a:gd name="connsiteX2" fmla="*/ 2222500 w 2266950"/>
              <a:gd name="connsiteY2" fmla="*/ 0 h 1110996"/>
              <a:gd name="connsiteX3" fmla="*/ 1944751 w 2266950"/>
              <a:gd name="connsiteY3" fmla="*/ 1110996 h 1110996"/>
              <a:gd name="connsiteX4" fmla="*/ 2266950 w 2266950"/>
              <a:gd name="connsiteY4" fmla="*/ 1110996 h 1110996"/>
              <a:gd name="connsiteX5" fmla="*/ 2152650 w 2266950"/>
              <a:gd name="connsiteY5" fmla="*/ 1106763 h 1110996"/>
              <a:gd name="connsiteX6" fmla="*/ 0 w 2266950"/>
              <a:gd name="connsiteY6" fmla="*/ 1110996 h 1110996"/>
              <a:gd name="connsiteX0" fmla="*/ 0 w 2266950"/>
              <a:gd name="connsiteY0" fmla="*/ 1113367 h 1113367"/>
              <a:gd name="connsiteX1" fmla="*/ 277749 w 2266950"/>
              <a:gd name="connsiteY1" fmla="*/ 2371 h 1113367"/>
              <a:gd name="connsiteX2" fmla="*/ 2222500 w 2266950"/>
              <a:gd name="connsiteY2" fmla="*/ 2371 h 1113367"/>
              <a:gd name="connsiteX3" fmla="*/ 2034116 w 2266950"/>
              <a:gd name="connsiteY3" fmla="*/ 0 h 1113367"/>
              <a:gd name="connsiteX4" fmla="*/ 1944751 w 2266950"/>
              <a:gd name="connsiteY4" fmla="*/ 1113367 h 1113367"/>
              <a:gd name="connsiteX5" fmla="*/ 2266950 w 2266950"/>
              <a:gd name="connsiteY5" fmla="*/ 1113367 h 1113367"/>
              <a:gd name="connsiteX6" fmla="*/ 2152650 w 2266950"/>
              <a:gd name="connsiteY6" fmla="*/ 1109134 h 1113367"/>
              <a:gd name="connsiteX7" fmla="*/ 0 w 2266950"/>
              <a:gd name="connsiteY7" fmla="*/ 1113367 h 1113367"/>
              <a:gd name="connsiteX0" fmla="*/ 0 w 2266950"/>
              <a:gd name="connsiteY0" fmla="*/ 1113367 h 1113367"/>
              <a:gd name="connsiteX1" fmla="*/ 277749 w 2266950"/>
              <a:gd name="connsiteY1" fmla="*/ 2371 h 1113367"/>
              <a:gd name="connsiteX2" fmla="*/ 2222500 w 2266950"/>
              <a:gd name="connsiteY2" fmla="*/ 2371 h 1113367"/>
              <a:gd name="connsiteX3" fmla="*/ 2034116 w 2266950"/>
              <a:gd name="connsiteY3" fmla="*/ 0 h 1113367"/>
              <a:gd name="connsiteX4" fmla="*/ 1953683 w 2266950"/>
              <a:gd name="connsiteY4" fmla="*/ 1 h 1113367"/>
              <a:gd name="connsiteX5" fmla="*/ 1944751 w 2266950"/>
              <a:gd name="connsiteY5" fmla="*/ 1113367 h 1113367"/>
              <a:gd name="connsiteX6" fmla="*/ 2266950 w 2266950"/>
              <a:gd name="connsiteY6" fmla="*/ 1113367 h 1113367"/>
              <a:gd name="connsiteX7" fmla="*/ 2152650 w 2266950"/>
              <a:gd name="connsiteY7" fmla="*/ 1109134 h 1113367"/>
              <a:gd name="connsiteX8" fmla="*/ 0 w 2266950"/>
              <a:gd name="connsiteY8" fmla="*/ 1113367 h 1113367"/>
              <a:gd name="connsiteX0" fmla="*/ 0 w 2222500"/>
              <a:gd name="connsiteY0" fmla="*/ 1113367 h 1113367"/>
              <a:gd name="connsiteX1" fmla="*/ 277749 w 2222500"/>
              <a:gd name="connsiteY1" fmla="*/ 2371 h 1113367"/>
              <a:gd name="connsiteX2" fmla="*/ 2222500 w 2222500"/>
              <a:gd name="connsiteY2" fmla="*/ 2371 h 1113367"/>
              <a:gd name="connsiteX3" fmla="*/ 2034116 w 2222500"/>
              <a:gd name="connsiteY3" fmla="*/ 0 h 1113367"/>
              <a:gd name="connsiteX4" fmla="*/ 1953683 w 2222500"/>
              <a:gd name="connsiteY4" fmla="*/ 1 h 1113367"/>
              <a:gd name="connsiteX5" fmla="*/ 1944751 w 2222500"/>
              <a:gd name="connsiteY5" fmla="*/ 1113367 h 1113367"/>
              <a:gd name="connsiteX6" fmla="*/ 2152650 w 2222500"/>
              <a:gd name="connsiteY6" fmla="*/ 1109134 h 1113367"/>
              <a:gd name="connsiteX7" fmla="*/ 0 w 2222500"/>
              <a:gd name="connsiteY7" fmla="*/ 1113367 h 1113367"/>
              <a:gd name="connsiteX0" fmla="*/ 0 w 2222500"/>
              <a:gd name="connsiteY0" fmla="*/ 1113367 h 1113367"/>
              <a:gd name="connsiteX1" fmla="*/ 277749 w 2222500"/>
              <a:gd name="connsiteY1" fmla="*/ 2371 h 1113367"/>
              <a:gd name="connsiteX2" fmla="*/ 2222500 w 2222500"/>
              <a:gd name="connsiteY2" fmla="*/ 2371 h 1113367"/>
              <a:gd name="connsiteX3" fmla="*/ 2034116 w 2222500"/>
              <a:gd name="connsiteY3" fmla="*/ 0 h 1113367"/>
              <a:gd name="connsiteX4" fmla="*/ 1953683 w 2222500"/>
              <a:gd name="connsiteY4" fmla="*/ 1 h 1113367"/>
              <a:gd name="connsiteX5" fmla="*/ 1944751 w 2222500"/>
              <a:gd name="connsiteY5" fmla="*/ 1113367 h 1113367"/>
              <a:gd name="connsiteX6" fmla="*/ 0 w 2222500"/>
              <a:gd name="connsiteY6" fmla="*/ 1113367 h 1113367"/>
              <a:gd name="connsiteX0" fmla="*/ 0 w 2034116"/>
              <a:gd name="connsiteY0" fmla="*/ 1113367 h 1113367"/>
              <a:gd name="connsiteX1" fmla="*/ 277749 w 2034116"/>
              <a:gd name="connsiteY1" fmla="*/ 2371 h 1113367"/>
              <a:gd name="connsiteX2" fmla="*/ 2034116 w 2034116"/>
              <a:gd name="connsiteY2" fmla="*/ 0 h 1113367"/>
              <a:gd name="connsiteX3" fmla="*/ 1953683 w 2034116"/>
              <a:gd name="connsiteY3" fmla="*/ 1 h 1113367"/>
              <a:gd name="connsiteX4" fmla="*/ 1944751 w 2034116"/>
              <a:gd name="connsiteY4" fmla="*/ 1113367 h 1113367"/>
              <a:gd name="connsiteX5" fmla="*/ 0 w 2034116"/>
              <a:gd name="connsiteY5" fmla="*/ 1113367 h 1113367"/>
              <a:gd name="connsiteX0" fmla="*/ 0 w 1953683"/>
              <a:gd name="connsiteY0" fmla="*/ 1113366 h 1113366"/>
              <a:gd name="connsiteX1" fmla="*/ 277749 w 1953683"/>
              <a:gd name="connsiteY1" fmla="*/ 2370 h 1113366"/>
              <a:gd name="connsiteX2" fmla="*/ 1953683 w 1953683"/>
              <a:gd name="connsiteY2" fmla="*/ 0 h 1113366"/>
              <a:gd name="connsiteX3" fmla="*/ 1944751 w 1953683"/>
              <a:gd name="connsiteY3" fmla="*/ 1113366 h 1113366"/>
              <a:gd name="connsiteX4" fmla="*/ 0 w 1953683"/>
              <a:gd name="connsiteY4" fmla="*/ 1113366 h 111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ysClr val="window" lastClr="FFFFFF"/>
          </a:solidFill>
          <a:ln w="10000" cap="flat" cmpd="sng" algn="ctr">
            <a:noFill/>
            <a:prstDash val="solid"/>
          </a:ln>
          <a:effectLst/>
        </p:spPr>
        <p:txBody>
          <a:bodyPr anchor="ctr"/>
          <a:lstStyle/>
          <a:p>
            <a:pPr algn="ctr">
              <a:defRPr/>
            </a:pPr>
            <a:endParaRPr lang="en-US" kern="0">
              <a:solidFill>
                <a:sysClr val="window" lastClr="FFFFFF"/>
              </a:solidFill>
            </a:endParaRPr>
          </a:p>
        </p:txBody>
      </p:sp>
      <p:pic>
        <p:nvPicPr>
          <p:cNvPr id="15" name="Picture 14" descr="JGI_logo_stacked_RGB.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53751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hdr="0" ftr="0" dt="0"/>
  <p:txStyles>
    <p:title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457200" rtl="0" eaLnBrk="1" latinLnBrk="0" hangingPunct="1">
        <a:spcBef>
          <a:spcPct val="20000"/>
        </a:spcBef>
        <a:buClr>
          <a:schemeClr val="accent2"/>
        </a:buClr>
        <a:buSzPct val="125000"/>
        <a:buFont typeface="Arial"/>
        <a:buChar char="•"/>
        <a:defRPr sz="1800" b="1" kern="1200">
          <a:solidFill>
            <a:schemeClr val="tx2"/>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1800" kern="1200">
          <a:solidFill>
            <a:schemeClr val="tx2"/>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1800" kern="1200">
          <a:solidFill>
            <a:schemeClr val="tx2"/>
          </a:solidFill>
          <a:latin typeface="+mn-lt"/>
          <a:ea typeface="+mn-ea"/>
          <a:cs typeface="+mn-cs"/>
        </a:defRPr>
      </a:lvl3pPr>
      <a:lvl4pPr marL="1600200" indent="-228600" algn="l" defTabSz="457200" rtl="0" eaLnBrk="1" latinLnBrk="0" hangingPunct="1">
        <a:spcBef>
          <a:spcPct val="20000"/>
        </a:spcBef>
        <a:buClr>
          <a:schemeClr val="accent2"/>
        </a:buClr>
        <a:buFont typeface="Lucida Grande"/>
        <a:buChar char="-"/>
        <a:defRPr sz="1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48.png"/><Relationship Id="rId3" Type="http://schemas.openxmlformats.org/officeDocument/2006/relationships/image" Target="../media/image37.png"/><Relationship Id="rId7" Type="http://schemas.openxmlformats.org/officeDocument/2006/relationships/diagramLayout" Target="../diagrams/layout1.xml"/><Relationship Id="rId12" Type="http://schemas.openxmlformats.org/officeDocument/2006/relationships/image" Target="../media/image47.jpeg"/><Relationship Id="rId2" Type="http://schemas.openxmlformats.org/officeDocument/2006/relationships/notesSlide" Target="../notesSlides/notesSlide8.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46.gif"/><Relationship Id="rId5" Type="http://schemas.openxmlformats.org/officeDocument/2006/relationships/image" Target="../media/image39.jpg"/><Relationship Id="rId15" Type="http://schemas.openxmlformats.org/officeDocument/2006/relationships/image" Target="../media/image50.jpeg"/><Relationship Id="rId10" Type="http://schemas.microsoft.com/office/2007/relationships/diagramDrawing" Target="../diagrams/drawing1.xml"/><Relationship Id="rId4" Type="http://schemas.openxmlformats.org/officeDocument/2006/relationships/image" Target="../media/image38.png"/><Relationship Id="rId9" Type="http://schemas.openxmlformats.org/officeDocument/2006/relationships/diagramColors" Target="../diagrams/colors1.xml"/><Relationship Id="rId14" Type="http://schemas.openxmlformats.org/officeDocument/2006/relationships/image" Target="../media/image49.jpe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1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1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trelliscience.com/NMDC/)"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68.png"/><Relationship Id="rId7" Type="http://schemas.openxmlformats.org/officeDocument/2006/relationships/image" Target="../media/image12.png"/><Relationship Id="rId12"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62.jpeg"/><Relationship Id="rId5" Type="http://schemas.openxmlformats.org/officeDocument/2006/relationships/image" Target="../media/image5.png"/><Relationship Id="rId10" Type="http://schemas.openxmlformats.org/officeDocument/2006/relationships/image" Target="../media/image69.png"/><Relationship Id="rId4" Type="http://schemas.openxmlformats.org/officeDocument/2006/relationships/image" Target="../media/image11.png"/><Relationship Id="rId9"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70.emf"/><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gif"/><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jpg"/><Relationship Id="rId9" Type="http://schemas.openxmlformats.org/officeDocument/2006/relationships/image" Target="../media/image31.tiff"/></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973" y="2333774"/>
            <a:ext cx="5937761" cy="2518870"/>
          </a:xfrm>
        </p:spPr>
        <p:txBody>
          <a:bodyPr>
            <a:normAutofit/>
          </a:bodyPr>
          <a:lstStyle/>
          <a:p>
            <a:r>
              <a:rPr lang="en-US" sz="3600" dirty="0">
                <a:solidFill>
                  <a:prstClr val="white"/>
                </a:solidFill>
                <a:effectLst>
                  <a:outerShdw blurRad="50800" dist="38100" dir="2700000" algn="tl" rotWithShape="0">
                    <a:prstClr val="black">
                      <a:alpha val="40000"/>
                    </a:prstClr>
                  </a:outerShdw>
                </a:effectLst>
              </a:rPr>
              <a:t>Towards the development of a National Microbiome </a:t>
            </a:r>
            <a:br>
              <a:rPr lang="en-US" sz="3600" dirty="0">
                <a:solidFill>
                  <a:prstClr val="white"/>
                </a:solidFill>
                <a:effectLst>
                  <a:outerShdw blurRad="50800" dist="38100" dir="2700000" algn="tl" rotWithShape="0">
                    <a:prstClr val="black">
                      <a:alpha val="40000"/>
                    </a:prstClr>
                  </a:outerShdw>
                </a:effectLst>
              </a:rPr>
            </a:br>
            <a:r>
              <a:rPr lang="en-US" sz="3600" dirty="0">
                <a:solidFill>
                  <a:prstClr val="white"/>
                </a:solidFill>
                <a:effectLst>
                  <a:outerShdw blurRad="50800" dist="38100" dir="2700000" algn="tl" rotWithShape="0">
                    <a:prstClr val="black">
                      <a:alpha val="40000"/>
                    </a:prstClr>
                  </a:outerShdw>
                </a:effectLst>
              </a:rPr>
              <a:t>Data Collaborative</a:t>
            </a:r>
            <a:endParaRPr lang="en-US" sz="2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42973" y="5303233"/>
            <a:ext cx="4376809" cy="1020202"/>
          </a:xfrm>
        </p:spPr>
        <p:txBody>
          <a:bodyPr>
            <a:noAutofit/>
          </a:bodyPr>
          <a:lstStyle/>
          <a:p>
            <a:r>
              <a:rPr lang="en-US" dirty="0"/>
              <a:t>Emiley Eloe-Fadrosh</a:t>
            </a:r>
          </a:p>
          <a:p>
            <a:r>
              <a:rPr lang="en-US" dirty="0"/>
              <a:t>Metagenome Program Head</a:t>
            </a:r>
          </a:p>
          <a:p>
            <a:r>
              <a:rPr lang="en-US" dirty="0"/>
              <a:t>May 2, 2018</a:t>
            </a:r>
          </a:p>
          <a:p>
            <a:endParaRPr lang="en-US" dirty="0"/>
          </a:p>
          <a:p>
            <a:endParaRPr lang="en-US" b="1" dirty="0"/>
          </a:p>
        </p:txBody>
      </p:sp>
    </p:spTree>
    <p:extLst>
      <p:ext uri="{BB962C8B-B14F-4D97-AF65-F5344CB8AC3E}">
        <p14:creationId xmlns:p14="http://schemas.microsoft.com/office/powerpoint/2010/main" val="216862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84" y="84024"/>
            <a:ext cx="6614670" cy="600075"/>
          </a:xfrm>
        </p:spPr>
        <p:txBody>
          <a:bodyPr>
            <a:normAutofit/>
          </a:bodyPr>
          <a:lstStyle/>
          <a:p>
            <a:r>
              <a:rPr lang="en-US" dirty="0"/>
              <a:t>Microbiome Data Science FICUS</a:t>
            </a:r>
          </a:p>
        </p:txBody>
      </p:sp>
      <p:pic>
        <p:nvPicPr>
          <p:cNvPr id="9" name="Picture 8" descr="NER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709" y="3740879"/>
            <a:ext cx="1215343" cy="424322"/>
          </a:xfrm>
          <a:prstGeom prst="rect">
            <a:avLst/>
          </a:prstGeom>
        </p:spPr>
      </p:pic>
      <p:pic>
        <p:nvPicPr>
          <p:cNvPr id="10" name="Picture 9" descr="JGI_logo_stacked_DOEtag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907" y="3014298"/>
            <a:ext cx="1121865" cy="6143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 y="963472"/>
            <a:ext cx="2382623" cy="987705"/>
          </a:xfrm>
          <a:prstGeom prst="rect">
            <a:avLst/>
          </a:prstGeom>
        </p:spPr>
      </p:pic>
      <p:sp>
        <p:nvSpPr>
          <p:cNvPr id="13" name="Slide Number Placeholder 12"/>
          <p:cNvSpPr>
            <a:spLocks noGrp="1"/>
          </p:cNvSpPr>
          <p:nvPr>
            <p:ph type="sldNum" sz="quarter" idx="12"/>
          </p:nvPr>
        </p:nvSpPr>
        <p:spPr>
          <a:xfrm>
            <a:off x="7540505" y="5687213"/>
            <a:ext cx="436004" cy="273844"/>
          </a:xfrm>
        </p:spPr>
        <p:txBody>
          <a:bodyPr/>
          <a:lstStyle/>
          <a:p>
            <a:fld id="{57BDDD3E-B192-BC47-90B1-888D524BFDAD}" type="slidenum">
              <a:rPr lang="en-US" smtClean="0">
                <a:solidFill>
                  <a:srgbClr val="343434"/>
                </a:solidFill>
              </a:rPr>
              <a:pPr/>
              <a:t>10</a:t>
            </a:fld>
            <a:endParaRPr lang="en-US">
              <a:solidFill>
                <a:srgbClr val="343434"/>
              </a:solidFill>
            </a:endParaRPr>
          </a:p>
        </p:txBody>
      </p:sp>
      <p:graphicFrame>
        <p:nvGraphicFramePr>
          <p:cNvPr id="30" name="Diagram 29"/>
          <p:cNvGraphicFramePr/>
          <p:nvPr>
            <p:extLst/>
          </p:nvPr>
        </p:nvGraphicFramePr>
        <p:xfrm>
          <a:off x="3666557" y="1105989"/>
          <a:ext cx="4824299" cy="50509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 name="Group 4"/>
          <p:cNvGrpSpPr/>
          <p:nvPr/>
        </p:nvGrpSpPr>
        <p:grpSpPr>
          <a:xfrm>
            <a:off x="422199" y="2227631"/>
            <a:ext cx="1972657" cy="3459581"/>
            <a:chOff x="1380143" y="2588667"/>
            <a:chExt cx="1657350" cy="3002810"/>
          </a:xfrm>
        </p:grpSpPr>
        <p:grpSp>
          <p:nvGrpSpPr>
            <p:cNvPr id="37" name="Group 36"/>
            <p:cNvGrpSpPr>
              <a:grpSpLocks noChangeAspect="1"/>
            </p:cNvGrpSpPr>
            <p:nvPr/>
          </p:nvGrpSpPr>
          <p:grpSpPr>
            <a:xfrm>
              <a:off x="1380143" y="2588667"/>
              <a:ext cx="1657350" cy="3002810"/>
              <a:chOff x="179766" y="3695528"/>
              <a:chExt cx="1647771" cy="2985454"/>
            </a:xfrm>
          </p:grpSpPr>
          <p:pic>
            <p:nvPicPr>
              <p:cNvPr id="46" name="Picture 45" descr="A person wearing glasses and smiling at the camera&#10;&#10;Description generated with very high confidence">
                <a:extLst>
                  <a:ext uri="{FF2B5EF4-FFF2-40B4-BE49-F238E27FC236}">
                    <a16:creationId xmlns:a16="http://schemas.microsoft.com/office/drawing/2014/main" id="{155F8370-4F8C-4146-A72A-9A9E84B22198}"/>
                  </a:ext>
                </a:extLst>
              </p:cNvPr>
              <p:cNvPicPr>
                <a:picLocks noChangeAspect="1"/>
              </p:cNvPicPr>
              <p:nvPr/>
            </p:nvPicPr>
            <p:blipFill>
              <a:blip r:embed="rId11"/>
              <a:stretch>
                <a:fillRect/>
              </a:stretch>
            </p:blipFill>
            <p:spPr>
              <a:xfrm>
                <a:off x="187914" y="3695528"/>
                <a:ext cx="717454" cy="943935"/>
              </a:xfrm>
              <a:prstGeom prst="rect">
                <a:avLst/>
              </a:prstGeom>
            </p:spPr>
          </p:pic>
          <p:pic>
            <p:nvPicPr>
              <p:cNvPr id="15376" name="Picture 16" descr="mage result for Natalia Ivanova"/>
              <p:cNvPicPr>
                <a:picLocks noChangeAspect="1" noChangeArrowheads="1"/>
              </p:cNvPicPr>
              <p:nvPr/>
            </p:nvPicPr>
            <p:blipFill rotWithShape="1">
              <a:blip r:embed="rId12">
                <a:extLst>
                  <a:ext uri="{28A0092B-C50C-407E-A947-70E740481C1C}">
                    <a14:useLocalDpi xmlns:a14="http://schemas.microsoft.com/office/drawing/2010/main" val="0"/>
                  </a:ext>
                </a:extLst>
              </a:blip>
              <a:srcRect r="11319"/>
              <a:stretch/>
            </p:blipFill>
            <p:spPr bwMode="auto">
              <a:xfrm>
                <a:off x="179766" y="4723012"/>
                <a:ext cx="733750" cy="9439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5">
                <a:extLst>
                  <a:ext uri="{FF2B5EF4-FFF2-40B4-BE49-F238E27FC236}">
                    <a16:creationId xmlns:a16="http://schemas.microsoft.com/office/drawing/2014/main" id="{60E49FAB-2E14-4DDD-982F-68C699C1F1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913" y="5750496"/>
                <a:ext cx="750392" cy="930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80" name="Picture 20" descr="mage result for Kjiersten fagnan NERSC"/>
              <p:cNvPicPr>
                <a:picLocks noChangeAspect="1" noChangeArrowheads="1"/>
              </p:cNvPicPr>
              <p:nvPr/>
            </p:nvPicPr>
            <p:blipFill rotWithShape="1">
              <a:blip r:embed="rId14">
                <a:extLst>
                  <a:ext uri="{28A0092B-C50C-407E-A947-70E740481C1C}">
                    <a14:useLocalDpi xmlns:a14="http://schemas.microsoft.com/office/drawing/2010/main" val="0"/>
                  </a:ext>
                </a:extLst>
              </a:blip>
              <a:srcRect l="9114" t="4560" r="6450" b="24745"/>
              <a:stretch/>
            </p:blipFill>
            <p:spPr bwMode="auto">
              <a:xfrm>
                <a:off x="1022715" y="3695529"/>
                <a:ext cx="804822" cy="9439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nkyrpides\Desktop\GB_GROUP\Fotos\faces\Emiley-Eloe-Fadrosh_2.jpg">
                <a:extLst>
                  <a:ext uri="{FF2B5EF4-FFF2-40B4-BE49-F238E27FC236}">
                    <a16:creationId xmlns:a16="http://schemas.microsoft.com/office/drawing/2014/main" id="{6B665591-E36E-43E8-8F99-AB8359A8BE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9168" y="4725390"/>
                <a:ext cx="818369" cy="93917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rotWithShape="1">
            <a:blip r:embed="rId16">
              <a:extLst>
                <a:ext uri="{28A0092B-C50C-407E-A947-70E740481C1C}">
                  <a14:useLocalDpi xmlns:a14="http://schemas.microsoft.com/office/drawing/2010/main" val="0"/>
                </a:ext>
              </a:extLst>
            </a:blip>
            <a:srcRect l="1" t="3547" r="6914" b="8009"/>
            <a:stretch/>
          </p:blipFill>
          <p:spPr>
            <a:xfrm>
              <a:off x="2227994" y="4644445"/>
              <a:ext cx="797398" cy="947031"/>
            </a:xfrm>
            <a:prstGeom prst="rect">
              <a:avLst/>
            </a:prstGeom>
          </p:spPr>
        </p:pic>
      </p:grpSp>
    </p:spTree>
    <p:extLst>
      <p:ext uri="{BB962C8B-B14F-4D97-AF65-F5344CB8AC3E}">
        <p14:creationId xmlns:p14="http://schemas.microsoft.com/office/powerpoint/2010/main" val="81158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4160" y="839727"/>
            <a:ext cx="9089840" cy="303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67783" cy="2074279"/>
          </a:xfrm>
          <a:prstGeom prst="rect">
            <a:avLst/>
          </a:prstGeom>
        </p:spPr>
      </p:pic>
      <p:sp>
        <p:nvSpPr>
          <p:cNvPr id="24" name="Rectangle 23"/>
          <p:cNvSpPr/>
          <p:nvPr/>
        </p:nvSpPr>
        <p:spPr>
          <a:xfrm>
            <a:off x="5381626" y="-50053"/>
            <a:ext cx="3816534" cy="1281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699236" y="183844"/>
            <a:ext cx="3817053" cy="1508105"/>
          </a:xfrm>
          <a:prstGeom prst="rect">
            <a:avLst/>
          </a:prstGeom>
        </p:spPr>
        <p:txBody>
          <a:bodyPr wrap="square">
            <a:spAutoFit/>
          </a:bodyPr>
          <a:lstStyle/>
          <a:p>
            <a:pPr>
              <a:lnSpc>
                <a:spcPct val="115000"/>
              </a:lnSpc>
            </a:pPr>
            <a:r>
              <a:rPr lang="en-US" sz="2000" dirty="0">
                <a:solidFill>
                  <a:srgbClr val="000000"/>
                </a:solidFill>
                <a:latin typeface="Arial"/>
                <a:ea typeface="Arial"/>
              </a:rPr>
              <a:t>Enable the </a:t>
            </a:r>
            <a:r>
              <a:rPr lang="en-US" sz="2000" b="1" dirty="0">
                <a:solidFill>
                  <a:srgbClr val="000000"/>
                </a:solidFill>
                <a:latin typeface="Arial"/>
                <a:ea typeface="Arial"/>
              </a:rPr>
              <a:t>integration</a:t>
            </a:r>
            <a:r>
              <a:rPr lang="en-US" sz="2000" dirty="0">
                <a:solidFill>
                  <a:srgbClr val="000000"/>
                </a:solidFill>
                <a:latin typeface="Arial"/>
                <a:ea typeface="Arial"/>
              </a:rPr>
              <a:t> of a coordinated archive of all microbiome data to </a:t>
            </a:r>
            <a:r>
              <a:rPr lang="en-US" sz="2000" b="1" dirty="0">
                <a:solidFill>
                  <a:srgbClr val="000000"/>
                </a:solidFill>
                <a:latin typeface="Arial"/>
                <a:ea typeface="Arial"/>
              </a:rPr>
              <a:t>enhance discovery </a:t>
            </a:r>
            <a:r>
              <a:rPr lang="en-US" sz="2000" dirty="0">
                <a:solidFill>
                  <a:srgbClr val="000000"/>
                </a:solidFill>
                <a:latin typeface="Arial"/>
                <a:ea typeface="Arial"/>
              </a:rPr>
              <a:t>and analysis. </a:t>
            </a:r>
            <a:endParaRPr lang="en-US" sz="2000" dirty="0">
              <a:solidFill>
                <a:srgbClr val="000000"/>
              </a:solidFill>
              <a:effectLst/>
              <a:latin typeface="Arial"/>
              <a:ea typeface="Arial"/>
            </a:endParaRPr>
          </a:p>
        </p:txBody>
      </p:sp>
      <p:grpSp>
        <p:nvGrpSpPr>
          <p:cNvPr id="9" name="Group 8"/>
          <p:cNvGrpSpPr/>
          <p:nvPr/>
        </p:nvGrpSpPr>
        <p:grpSpPr>
          <a:xfrm>
            <a:off x="124998" y="1620996"/>
            <a:ext cx="8826536" cy="5056541"/>
            <a:chOff x="124998" y="1620996"/>
            <a:chExt cx="8826536" cy="5056541"/>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133" y="1620996"/>
              <a:ext cx="3526390" cy="2586019"/>
            </a:xfrm>
            <a:prstGeom prst="rect">
              <a:avLst/>
            </a:prstGeom>
          </p:spPr>
        </p:pic>
        <p:pic>
          <p:nvPicPr>
            <p:cNvPr id="6154" name="Picture 10" descr="mage result for DOE logo"/>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8223" y="2068129"/>
              <a:ext cx="1755457" cy="1755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98" y="3914809"/>
              <a:ext cx="4718304" cy="158496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5502" y="4026014"/>
              <a:ext cx="4066032" cy="1133856"/>
            </a:xfrm>
            <a:prstGeom prst="rect">
              <a:avLst/>
            </a:prstGeom>
          </p:spPr>
        </p:pic>
        <p:grpSp>
          <p:nvGrpSpPr>
            <p:cNvPr id="35" name="Group 34"/>
            <p:cNvGrpSpPr/>
            <p:nvPr/>
          </p:nvGrpSpPr>
          <p:grpSpPr>
            <a:xfrm>
              <a:off x="144463" y="5682214"/>
              <a:ext cx="8625644" cy="995323"/>
              <a:chOff x="318756" y="4615111"/>
              <a:chExt cx="8625644" cy="995323"/>
            </a:xfrm>
          </p:grpSpPr>
          <p:pic>
            <p:nvPicPr>
              <p:cNvPr id="37" name="Picture 36"/>
              <p:cNvPicPr>
                <a:picLocks noChangeAspect="1"/>
              </p:cNvPicPr>
              <p:nvPr/>
            </p:nvPicPr>
            <p:blipFill>
              <a:blip r:embed="rId8"/>
              <a:stretch>
                <a:fillRect/>
              </a:stretch>
            </p:blipFill>
            <p:spPr>
              <a:xfrm>
                <a:off x="2658443" y="4733863"/>
                <a:ext cx="1775631" cy="664559"/>
              </a:xfrm>
              <a:prstGeom prst="rect">
                <a:avLst/>
              </a:prstGeom>
            </p:spPr>
          </p:pic>
          <p:pic>
            <p:nvPicPr>
              <p:cNvPr id="38" name="Picture 22" descr="mage result for Simons Foundation"/>
              <p:cNvPicPr>
                <a:picLocks noChangeAspect="1" noChangeArrowheads="1"/>
              </p:cNvPicPr>
              <p:nvPr/>
            </p:nvPicPr>
            <p:blipFill rotWithShape="1">
              <a:blip r:embed="rId9">
                <a:extLst>
                  <a:ext uri="{28A0092B-C50C-407E-A947-70E740481C1C}">
                    <a14:useLocalDpi xmlns:a14="http://schemas.microsoft.com/office/drawing/2010/main"/>
                  </a:ext>
                </a:extLst>
              </a:blip>
              <a:srcRect t="29292" b="30114"/>
              <a:stretch/>
            </p:blipFill>
            <p:spPr bwMode="auto">
              <a:xfrm>
                <a:off x="4669629" y="4733862"/>
                <a:ext cx="1676394" cy="6805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http://www.sciencephilanthropyalliance.org/wp-content/uploads/2016/01/sloan-logo-250x70.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563150" y="4747626"/>
                <a:ext cx="2381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mage result for Kavli Foundation logo"/>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18756" y="4615111"/>
                <a:ext cx="2654193" cy="99532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8263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6"/>
          <p:cNvSpPr>
            <a:spLocks noChangeArrowheads="1"/>
          </p:cNvSpPr>
          <p:nvPr/>
        </p:nvSpPr>
        <p:spPr bwMode="auto">
          <a:xfrm>
            <a:off x="838200" y="304800"/>
            <a:ext cx="7772400" cy="60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nchor="ctr"/>
          <a:lstStyle/>
          <a:p>
            <a:pPr algn="ctr"/>
            <a:endParaRPr lang="en-US" sz="3200">
              <a:solidFill>
                <a:schemeClr val="tx2"/>
              </a:solidFill>
            </a:endParaRPr>
          </a:p>
        </p:txBody>
      </p:sp>
      <p:grpSp>
        <p:nvGrpSpPr>
          <p:cNvPr id="6" name="Group 5"/>
          <p:cNvGrpSpPr/>
          <p:nvPr/>
        </p:nvGrpSpPr>
        <p:grpSpPr>
          <a:xfrm>
            <a:off x="144463" y="1068387"/>
            <a:ext cx="5777344" cy="4683859"/>
            <a:chOff x="3183219" y="1076946"/>
            <a:chExt cx="5777344" cy="468385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219" y="1076946"/>
              <a:ext cx="5777344" cy="3206433"/>
            </a:xfrm>
            <a:prstGeom prst="rect">
              <a:avLst/>
            </a:prstGeom>
          </p:spPr>
        </p:pic>
        <p:sp>
          <p:nvSpPr>
            <p:cNvPr id="10" name="TextBox 9"/>
            <p:cNvSpPr txBox="1"/>
            <p:nvPr/>
          </p:nvSpPr>
          <p:spPr>
            <a:xfrm>
              <a:off x="3387243" y="4437366"/>
              <a:ext cx="5215101" cy="1323439"/>
            </a:xfrm>
            <a:prstGeom prst="rect">
              <a:avLst/>
            </a:prstGeom>
            <a:noFill/>
          </p:spPr>
          <p:txBody>
            <a:bodyPr wrap="square" rtlCol="0">
              <a:spAutoFit/>
            </a:bodyPr>
            <a:lstStyle/>
            <a:p>
              <a:pPr algn="ctr"/>
              <a:r>
                <a:rPr lang="en-US" sz="1600" b="1" dirty="0">
                  <a:latin typeface="Arial" charset="0"/>
                  <a:ea typeface="Arial" charset="0"/>
                  <a:cs typeface="Arial" charset="0"/>
                </a:rPr>
                <a:t> National Microbiome Data Collaborative Workshop</a:t>
              </a:r>
            </a:p>
            <a:p>
              <a:pPr algn="ctr"/>
              <a:r>
                <a:rPr lang="en-US" sz="1600" dirty="0">
                  <a:latin typeface="Arial" charset="0"/>
                  <a:ea typeface="Arial" charset="0"/>
                  <a:cs typeface="Arial" charset="0"/>
                </a:rPr>
                <a:t>Joint Genome Institute, February 6-7, 2017</a:t>
              </a:r>
            </a:p>
            <a:p>
              <a:pPr algn="ctr"/>
              <a:r>
                <a:rPr lang="en-US" sz="1600" dirty="0">
                  <a:latin typeface="Arial" charset="0"/>
                  <a:ea typeface="Arial" charset="0"/>
                  <a:cs typeface="Arial" charset="0"/>
                </a:rPr>
                <a:t>Chairs: Claire Fraser and Ed DeLong</a:t>
              </a:r>
            </a:p>
            <a:p>
              <a:pPr algn="ctr"/>
              <a:r>
                <a:rPr lang="en-US" sz="1600" dirty="0">
                  <a:latin typeface="Arial" charset="0"/>
                  <a:ea typeface="Arial" charset="0"/>
                  <a:cs typeface="Arial" charset="0"/>
                </a:rPr>
                <a:t>Organizers: Nikos </a:t>
              </a:r>
              <a:r>
                <a:rPr lang="en-US" sz="1600" dirty="0" err="1">
                  <a:latin typeface="Arial" charset="0"/>
                  <a:ea typeface="Arial" charset="0"/>
                  <a:cs typeface="Arial" charset="0"/>
                </a:rPr>
                <a:t>Kyrpides</a:t>
              </a:r>
              <a:r>
                <a:rPr lang="en-US" sz="1600" dirty="0">
                  <a:latin typeface="Arial" charset="0"/>
                  <a:ea typeface="Arial" charset="0"/>
                  <a:cs typeface="Arial" charset="0"/>
                </a:rPr>
                <a:t>, </a:t>
              </a:r>
            </a:p>
            <a:p>
              <a:pPr algn="ctr"/>
              <a:r>
                <a:rPr lang="en-US" sz="1600" dirty="0">
                  <a:latin typeface="Arial" charset="0"/>
                  <a:ea typeface="Arial" charset="0"/>
                  <a:cs typeface="Arial" charset="0"/>
                </a:rPr>
                <a:t>Emiley Eloe-Fadrosh, Mary </a:t>
              </a:r>
              <a:r>
                <a:rPr lang="en-US" sz="1600" dirty="0" err="1">
                  <a:latin typeface="Arial" charset="0"/>
                  <a:ea typeface="Arial" charset="0"/>
                  <a:cs typeface="Arial" charset="0"/>
                </a:rPr>
                <a:t>Maxon</a:t>
              </a:r>
              <a:endParaRPr lang="en-US" sz="1600" dirty="0">
                <a:latin typeface="Arial" charset="0"/>
                <a:ea typeface="Arial" charset="0"/>
                <a:cs typeface="Arial" charset="0"/>
              </a:endParaRPr>
            </a:p>
          </p:txBody>
        </p:sp>
      </p:grpSp>
      <p:sp>
        <p:nvSpPr>
          <p:cNvPr id="3" name="Title 2"/>
          <p:cNvSpPr>
            <a:spLocks noGrp="1"/>
          </p:cNvSpPr>
          <p:nvPr>
            <p:ph type="title"/>
          </p:nvPr>
        </p:nvSpPr>
        <p:spPr>
          <a:xfrm>
            <a:off x="0" y="0"/>
            <a:ext cx="7543800" cy="800100"/>
          </a:xfrm>
        </p:spPr>
        <p:txBody>
          <a:bodyPr/>
          <a:lstStyle/>
          <a:p>
            <a:r>
              <a:rPr lang="en-US" dirty="0"/>
              <a:t>First workshop at the JGI</a:t>
            </a:r>
          </a:p>
        </p:txBody>
      </p:sp>
      <p:pic>
        <p:nvPicPr>
          <p:cNvPr id="16" name="Picture 2" descr="mage result for american society for microbiolog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807" y="5295095"/>
            <a:ext cx="2198537" cy="78147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descr="Image result for Kavli foundati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689" y="4428807"/>
            <a:ext cx="2553527" cy="78446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6014299" y="2049634"/>
            <a:ext cx="3044859" cy="1754326"/>
          </a:xfrm>
          <a:prstGeom prst="rect">
            <a:avLst/>
          </a:prstGeom>
        </p:spPr>
        <p:txBody>
          <a:bodyPr wrap="square">
            <a:spAutoFit/>
          </a:bodyPr>
          <a:lstStyle/>
          <a:p>
            <a:r>
              <a:rPr lang="en-US" b="1" dirty="0">
                <a:latin typeface="Arial" charset="0"/>
                <a:ea typeface="Arial" charset="0"/>
                <a:cs typeface="Arial" charset="0"/>
              </a:rPr>
              <a:t>Charge: </a:t>
            </a:r>
            <a:r>
              <a:rPr lang="en-US" dirty="0">
                <a:latin typeface="Arial" charset="0"/>
                <a:ea typeface="Arial" charset="0"/>
                <a:cs typeface="Arial" charset="0"/>
              </a:rPr>
              <a:t>Develop a vision for microbiome data science that would enable a long-term microbiome data infrastructure strategy </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383381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6"/>
          <p:cNvSpPr>
            <a:spLocks noChangeArrowheads="1"/>
          </p:cNvSpPr>
          <p:nvPr/>
        </p:nvSpPr>
        <p:spPr bwMode="auto">
          <a:xfrm>
            <a:off x="838200" y="304800"/>
            <a:ext cx="7772400" cy="60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nchor="ctr"/>
          <a:lstStyle/>
          <a:p>
            <a:pPr algn="ctr"/>
            <a:endParaRPr lang="en-US" sz="3200">
              <a:solidFill>
                <a:schemeClr val="tx2"/>
              </a:solidFill>
            </a:endParaRPr>
          </a:p>
        </p:txBody>
      </p:sp>
      <p:sp>
        <p:nvSpPr>
          <p:cNvPr id="3" name="Title 2"/>
          <p:cNvSpPr>
            <a:spLocks noGrp="1"/>
          </p:cNvSpPr>
          <p:nvPr>
            <p:ph type="title"/>
          </p:nvPr>
        </p:nvSpPr>
        <p:spPr>
          <a:xfrm>
            <a:off x="0" y="0"/>
            <a:ext cx="7868321" cy="735012"/>
          </a:xfrm>
        </p:spPr>
        <p:txBody>
          <a:bodyPr>
            <a:normAutofit fontScale="90000"/>
          </a:bodyPr>
          <a:lstStyle/>
          <a:p>
            <a:r>
              <a:rPr lang="en-US" sz="3200" dirty="0"/>
              <a:t>Town Hall to engage broader community</a:t>
            </a:r>
          </a:p>
        </p:txBody>
      </p:sp>
      <p:sp>
        <p:nvSpPr>
          <p:cNvPr id="11" name="Rectangle 10"/>
          <p:cNvSpPr/>
          <p:nvPr/>
        </p:nvSpPr>
        <p:spPr>
          <a:xfrm>
            <a:off x="90767" y="5479523"/>
            <a:ext cx="9143999" cy="707886"/>
          </a:xfrm>
          <a:prstGeom prst="rect">
            <a:avLst/>
          </a:prstGeom>
        </p:spPr>
        <p:txBody>
          <a:bodyPr wrap="square">
            <a:spAutoFit/>
          </a:bodyPr>
          <a:lstStyle/>
          <a:p>
            <a:r>
              <a:rPr lang="en-US" sz="2000" b="1" dirty="0">
                <a:latin typeface="Arial" charset="0"/>
                <a:ea typeface="Arial" charset="0"/>
                <a:cs typeface="Arial" charset="0"/>
              </a:rPr>
              <a:t>300+ attendees </a:t>
            </a:r>
            <a:r>
              <a:rPr lang="en-US" sz="2000" dirty="0">
                <a:latin typeface="Arial" charset="0"/>
                <a:ea typeface="Arial" charset="0"/>
                <a:cs typeface="Arial" charset="0"/>
              </a:rPr>
              <a:t>from diverse backgrounds (grad students, faculty, industry, government agencies, federal funders and private foundation reps)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370" y="2168712"/>
            <a:ext cx="4414415" cy="331081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7" y="2168919"/>
            <a:ext cx="4414139" cy="3310604"/>
          </a:xfrm>
          <a:prstGeom prst="rect">
            <a:avLst/>
          </a:prstGeom>
        </p:spPr>
      </p:pic>
      <p:pic>
        <p:nvPicPr>
          <p:cNvPr id="14" name="Picture 2" descr="http://files.abstractsonline.com/SUPT/1/4358/Microbe2017_PP8_bann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67" y="1039812"/>
            <a:ext cx="8945018" cy="107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80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6"/>
          <p:cNvSpPr>
            <a:spLocks noChangeArrowheads="1"/>
          </p:cNvSpPr>
          <p:nvPr/>
        </p:nvSpPr>
        <p:spPr bwMode="auto">
          <a:xfrm>
            <a:off x="838200" y="304800"/>
            <a:ext cx="7772400" cy="60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nchor="ctr"/>
          <a:lstStyle/>
          <a:p>
            <a:pPr algn="ctr"/>
            <a:endParaRPr lang="en-US" sz="3200">
              <a:solidFill>
                <a:schemeClr val="tx2"/>
              </a:solidFill>
            </a:endParaRPr>
          </a:p>
        </p:txBody>
      </p:sp>
      <p:sp>
        <p:nvSpPr>
          <p:cNvPr id="3" name="Title 2"/>
          <p:cNvSpPr>
            <a:spLocks noGrp="1"/>
          </p:cNvSpPr>
          <p:nvPr>
            <p:ph type="title"/>
          </p:nvPr>
        </p:nvSpPr>
        <p:spPr>
          <a:xfrm>
            <a:off x="0" y="0"/>
            <a:ext cx="7868321" cy="735012"/>
          </a:xfrm>
        </p:spPr>
        <p:txBody>
          <a:bodyPr/>
          <a:lstStyle/>
          <a:p>
            <a:r>
              <a:rPr lang="en-US" dirty="0"/>
              <a:t>Broad, inclusive digital community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34" y="1039812"/>
            <a:ext cx="8358514" cy="5101798"/>
          </a:xfrm>
          <a:prstGeom prst="rect">
            <a:avLst/>
          </a:prstGeom>
        </p:spPr>
      </p:pic>
      <p:sp>
        <p:nvSpPr>
          <p:cNvPr id="9" name="Rectangle 8"/>
          <p:cNvSpPr/>
          <p:nvPr/>
        </p:nvSpPr>
        <p:spPr>
          <a:xfrm>
            <a:off x="2661279" y="6267022"/>
            <a:ext cx="6397880" cy="523220"/>
          </a:xfrm>
          <a:prstGeom prst="rect">
            <a:avLst/>
          </a:prstGeom>
          <a:solidFill>
            <a:schemeClr val="bg1"/>
          </a:solidFill>
          <a:ln>
            <a:solidFill>
              <a:schemeClr val="tx1"/>
            </a:solidFill>
          </a:ln>
        </p:spPr>
        <p:txBody>
          <a:bodyPr wrap="square">
            <a:spAutoFit/>
          </a:bodyPr>
          <a:lstStyle/>
          <a:p>
            <a:r>
              <a:rPr lang="en-US" sz="2800" b="1" u="sng" dirty="0">
                <a:solidFill>
                  <a:srgbClr val="0000FF"/>
                </a:solidFill>
                <a:latin typeface="Arial" charset="0"/>
                <a:ea typeface="Arial" charset="0"/>
                <a:cs typeface="Arial" charset="0"/>
                <a:hlinkClick r:id="rId4"/>
              </a:rPr>
              <a:t>http://www.trelliscience.com/NMDC/</a:t>
            </a:r>
            <a:r>
              <a:rPr lang="en-US" sz="2800" b="1" dirty="0">
                <a:latin typeface="Arial" charset="0"/>
                <a:ea typeface="Arial" charset="0"/>
                <a:cs typeface="Arial" charset="0"/>
              </a:rPr>
              <a:t> </a:t>
            </a:r>
            <a:endParaRPr lang="en-US" sz="2800" b="1" dirty="0"/>
          </a:p>
        </p:txBody>
      </p:sp>
      <p:sp>
        <p:nvSpPr>
          <p:cNvPr id="2" name="Rectangle 1">
            <a:extLst>
              <a:ext uri="{FF2B5EF4-FFF2-40B4-BE49-F238E27FC236}">
                <a16:creationId xmlns:a16="http://schemas.microsoft.com/office/drawing/2014/main" id="{4676A29E-18E6-FB49-8E61-780C0D03E4F6}"/>
              </a:ext>
            </a:extLst>
          </p:cNvPr>
          <p:cNvSpPr/>
          <p:nvPr/>
        </p:nvSpPr>
        <p:spPr>
          <a:xfrm>
            <a:off x="97330" y="6158661"/>
            <a:ext cx="2419252" cy="461665"/>
          </a:xfrm>
          <a:prstGeom prst="rect">
            <a:avLst/>
          </a:prstGeom>
          <a:ln>
            <a:solidFill>
              <a:schemeClr val="tx1"/>
            </a:solidFill>
          </a:ln>
        </p:spPr>
        <p:txBody>
          <a:bodyPr wrap="none">
            <a:spAutoFit/>
          </a:bodyPr>
          <a:lstStyle/>
          <a:p>
            <a:r>
              <a:rPr lang="en-US" sz="2400" b="1" dirty="0">
                <a:solidFill>
                  <a:srgbClr val="C00000"/>
                </a:solidFill>
                <a:latin typeface="Arial" charset="0"/>
                <a:ea typeface="Arial" charset="0"/>
                <a:cs typeface="Arial" charset="0"/>
              </a:rPr>
              <a:t>100+ members </a:t>
            </a:r>
            <a:endParaRPr lang="en-US" sz="2400" dirty="0">
              <a:solidFill>
                <a:srgbClr val="C00000"/>
              </a:solidFill>
            </a:endParaRPr>
          </a:p>
        </p:txBody>
      </p:sp>
    </p:spTree>
    <p:extLst>
      <p:ext uri="{BB962C8B-B14F-4D97-AF65-F5344CB8AC3E}">
        <p14:creationId xmlns:p14="http://schemas.microsoft.com/office/powerpoint/2010/main" val="95008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240" y="4323811"/>
            <a:ext cx="9143999" cy="2431435"/>
          </a:xfrm>
          <a:prstGeom prst="rect">
            <a:avLst/>
          </a:prstGeom>
        </p:spPr>
        <p:txBody>
          <a:bodyPr wrap="square">
            <a:spAutoFit/>
          </a:bodyPr>
          <a:lstStyle/>
          <a:p>
            <a:r>
              <a:rPr lang="en-US" b="1" dirty="0">
                <a:latin typeface="Arial" charset="0"/>
                <a:ea typeface="Arial" charset="0"/>
                <a:cs typeface="Arial" charset="0"/>
              </a:rPr>
              <a:t>		Microbiome Interagency Working Group Overview</a:t>
            </a:r>
          </a:p>
          <a:p>
            <a:r>
              <a:rPr lang="en-US" dirty="0">
                <a:latin typeface="Arial" charset="0"/>
                <a:ea typeface="Arial" charset="0"/>
                <a:cs typeface="Arial" charset="0"/>
              </a:rPr>
              <a:t>		</a:t>
            </a:r>
            <a:r>
              <a:rPr lang="en-US" dirty="0" err="1">
                <a:latin typeface="Arial" charset="0"/>
                <a:ea typeface="Arial" charset="0"/>
                <a:cs typeface="Arial" charset="0"/>
              </a:rPr>
              <a:t>Sharlene</a:t>
            </a:r>
            <a:r>
              <a:rPr lang="en-US" dirty="0">
                <a:latin typeface="Arial" charset="0"/>
                <a:ea typeface="Arial" charset="0"/>
                <a:cs typeface="Arial" charset="0"/>
              </a:rPr>
              <a:t> Weatherwax, DOE BER</a:t>
            </a: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sz="800" b="1" dirty="0">
              <a:latin typeface="Arial" charset="0"/>
              <a:ea typeface="Arial" charset="0"/>
              <a:cs typeface="Arial" charset="0"/>
            </a:endParaRPr>
          </a:p>
          <a:p>
            <a:r>
              <a:rPr lang="en-US" b="1" dirty="0">
                <a:latin typeface="Arial" charset="0"/>
                <a:ea typeface="Arial" charset="0"/>
                <a:cs typeface="Arial" charset="0"/>
              </a:rPr>
              <a:t>Panel Discussion: Science and Agency Perspectives</a:t>
            </a:r>
          </a:p>
          <a:p>
            <a:r>
              <a:rPr lang="en-US" dirty="0">
                <a:latin typeface="Arial" charset="0"/>
                <a:ea typeface="Arial" charset="0"/>
                <a:cs typeface="Arial" charset="0"/>
              </a:rPr>
              <a:t>Mary Ann Moran, University of Georgia	Jennifer </a:t>
            </a:r>
            <a:r>
              <a:rPr lang="en-US" dirty="0" err="1">
                <a:latin typeface="Arial" charset="0"/>
                <a:ea typeface="Arial" charset="0"/>
                <a:cs typeface="Arial" charset="0"/>
              </a:rPr>
              <a:t>Wortman</a:t>
            </a:r>
            <a:r>
              <a:rPr lang="en-US" dirty="0">
                <a:latin typeface="Arial" charset="0"/>
                <a:ea typeface="Arial" charset="0"/>
                <a:cs typeface="Arial" charset="0"/>
              </a:rPr>
              <a:t>, </a:t>
            </a:r>
            <a:r>
              <a:rPr lang="en-US" dirty="0" err="1">
                <a:latin typeface="Arial" charset="0"/>
                <a:ea typeface="Arial" charset="0"/>
                <a:cs typeface="Arial" charset="0"/>
              </a:rPr>
              <a:t>Seres</a:t>
            </a:r>
            <a:r>
              <a:rPr lang="en-US" dirty="0">
                <a:latin typeface="Arial" charset="0"/>
                <a:ea typeface="Arial" charset="0"/>
                <a:cs typeface="Arial" charset="0"/>
              </a:rPr>
              <a:t> Therapeutics</a:t>
            </a:r>
          </a:p>
          <a:p>
            <a:r>
              <a:rPr lang="en-US" dirty="0">
                <a:latin typeface="Arial" charset="0"/>
                <a:ea typeface="Arial" charset="0"/>
                <a:cs typeface="Arial" charset="0"/>
              </a:rPr>
              <a:t>Jim </a:t>
            </a:r>
            <a:r>
              <a:rPr lang="en-US" dirty="0" err="1">
                <a:latin typeface="Arial" charset="0"/>
                <a:ea typeface="Arial" charset="0"/>
                <a:cs typeface="Arial" charset="0"/>
              </a:rPr>
              <a:t>Tiedje</a:t>
            </a:r>
            <a:r>
              <a:rPr lang="en-US" dirty="0">
                <a:latin typeface="Arial" charset="0"/>
                <a:ea typeface="Arial" charset="0"/>
                <a:cs typeface="Arial" charset="0"/>
              </a:rPr>
              <a:t>, Michigan State University	Todd Anderson, DOE BER</a:t>
            </a:r>
          </a:p>
          <a:p>
            <a:r>
              <a:rPr lang="en-US" dirty="0" err="1">
                <a:latin typeface="Arial" charset="0"/>
                <a:ea typeface="Arial" charset="0"/>
                <a:cs typeface="Arial" charset="0"/>
              </a:rPr>
              <a:t>Lita</a:t>
            </a:r>
            <a:r>
              <a:rPr lang="en-US" dirty="0">
                <a:latin typeface="Arial" charset="0"/>
                <a:ea typeface="Arial" charset="0"/>
                <a:cs typeface="Arial" charset="0"/>
              </a:rPr>
              <a:t> Proctor, NIH</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19" y="4289649"/>
            <a:ext cx="1247412" cy="1255935"/>
          </a:xfrm>
          <a:prstGeom prst="rect">
            <a:avLst/>
          </a:prstGeom>
        </p:spPr>
      </p:pic>
      <p:sp>
        <p:nvSpPr>
          <p:cNvPr id="18436" name="Rectangle 6"/>
          <p:cNvSpPr>
            <a:spLocks noChangeArrowheads="1"/>
          </p:cNvSpPr>
          <p:nvPr/>
        </p:nvSpPr>
        <p:spPr bwMode="auto">
          <a:xfrm>
            <a:off x="838200" y="304800"/>
            <a:ext cx="7772400" cy="60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nchor="ctr"/>
          <a:lstStyle/>
          <a:p>
            <a:pPr algn="ctr"/>
            <a:endParaRPr lang="en-US" sz="3200">
              <a:solidFill>
                <a:schemeClr val="tx2"/>
              </a:solidFill>
            </a:endParaRPr>
          </a:p>
        </p:txBody>
      </p:sp>
      <p:sp>
        <p:nvSpPr>
          <p:cNvPr id="3" name="Title 2"/>
          <p:cNvSpPr>
            <a:spLocks noGrp="1"/>
          </p:cNvSpPr>
          <p:nvPr>
            <p:ph type="title"/>
          </p:nvPr>
        </p:nvSpPr>
        <p:spPr>
          <a:xfrm>
            <a:off x="0" y="53266"/>
            <a:ext cx="7868321" cy="735012"/>
          </a:xfrm>
        </p:spPr>
        <p:txBody>
          <a:bodyPr/>
          <a:lstStyle/>
          <a:p>
            <a:r>
              <a:rPr lang="en-US" dirty="0"/>
              <a:t>NMDC stakeholder workshop </a:t>
            </a:r>
          </a:p>
        </p:txBody>
      </p:sp>
      <p:grpSp>
        <p:nvGrpSpPr>
          <p:cNvPr id="2" name="Group 1"/>
          <p:cNvGrpSpPr/>
          <p:nvPr/>
        </p:nvGrpSpPr>
        <p:grpSpPr>
          <a:xfrm>
            <a:off x="564111" y="2370630"/>
            <a:ext cx="8200155" cy="1835496"/>
            <a:chOff x="140418" y="3361933"/>
            <a:chExt cx="8200155" cy="1835496"/>
          </a:xfrm>
        </p:grpSpPr>
        <p:pic>
          <p:nvPicPr>
            <p:cNvPr id="13" name="Picture 12"/>
            <p:cNvPicPr>
              <a:picLocks noChangeAspect="1"/>
            </p:cNvPicPr>
            <p:nvPr/>
          </p:nvPicPr>
          <p:blipFill>
            <a:blip r:embed="rId4"/>
            <a:stretch>
              <a:fillRect/>
            </a:stretch>
          </p:blipFill>
          <p:spPr>
            <a:xfrm>
              <a:off x="247454" y="4651569"/>
              <a:ext cx="3732028" cy="318977"/>
            </a:xfrm>
            <a:prstGeom prst="rect">
              <a:avLst/>
            </a:prstGeom>
          </p:spPr>
        </p:pic>
        <p:sp>
          <p:nvSpPr>
            <p:cNvPr id="28" name="Rectangle 27"/>
            <p:cNvSpPr/>
            <p:nvPr/>
          </p:nvSpPr>
          <p:spPr>
            <a:xfrm>
              <a:off x="2122895" y="4645247"/>
              <a:ext cx="1866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140418" y="3361933"/>
              <a:ext cx="1534160" cy="874471"/>
            </a:xfrm>
            <a:prstGeom prst="rect">
              <a:avLst/>
            </a:prstGeom>
          </p:spPr>
        </p:pic>
        <p:pic>
          <p:nvPicPr>
            <p:cNvPr id="12" name="Picture 11"/>
            <p:cNvPicPr>
              <a:picLocks noChangeAspect="1"/>
            </p:cNvPicPr>
            <p:nvPr/>
          </p:nvPicPr>
          <p:blipFill>
            <a:blip r:embed="rId6"/>
            <a:stretch>
              <a:fillRect/>
            </a:stretch>
          </p:blipFill>
          <p:spPr>
            <a:xfrm>
              <a:off x="193367" y="3561296"/>
              <a:ext cx="1578930" cy="1578930"/>
            </a:xfrm>
            <a:prstGeom prst="rect">
              <a:avLst/>
            </a:prstGeom>
          </p:spPr>
        </p:pic>
        <p:pic>
          <p:nvPicPr>
            <p:cNvPr id="14" name="Picture 13" descr="Screen Shot 2017-02-01 at 7.18.2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9393" y="3434719"/>
              <a:ext cx="1890681" cy="630227"/>
            </a:xfrm>
            <a:prstGeom prst="rect">
              <a:avLst/>
            </a:prstGeom>
          </p:spPr>
        </p:pic>
        <p:grpSp>
          <p:nvGrpSpPr>
            <p:cNvPr id="15" name="Group 14"/>
            <p:cNvGrpSpPr>
              <a:grpSpLocks noChangeAspect="1"/>
            </p:cNvGrpSpPr>
            <p:nvPr/>
          </p:nvGrpSpPr>
          <p:grpSpPr>
            <a:xfrm>
              <a:off x="5146768" y="4629206"/>
              <a:ext cx="1045138" cy="568223"/>
              <a:chOff x="2104073" y="902791"/>
              <a:chExt cx="1411302" cy="767300"/>
            </a:xfrm>
          </p:grpSpPr>
          <p:grpSp>
            <p:nvGrpSpPr>
              <p:cNvPr id="16" name="Group 15"/>
              <p:cNvGrpSpPr/>
              <p:nvPr/>
            </p:nvGrpSpPr>
            <p:grpSpPr>
              <a:xfrm>
                <a:off x="2104073" y="902791"/>
                <a:ext cx="1411302" cy="767300"/>
                <a:chOff x="2162964" y="1707110"/>
                <a:chExt cx="1411302" cy="767300"/>
              </a:xfrm>
            </p:grpSpPr>
            <p:sp>
              <p:nvSpPr>
                <p:cNvPr id="18" name="Rounded Rectangle 17"/>
                <p:cNvSpPr/>
                <p:nvPr/>
              </p:nvSpPr>
              <p:spPr>
                <a:xfrm>
                  <a:off x="2162964" y="1707110"/>
                  <a:ext cx="1411302" cy="767300"/>
                </a:xfrm>
                <a:prstGeom prst="roundRect">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a:stretch>
                  <a:fillRect/>
                </a:stretch>
              </p:blipFill>
              <p:spPr>
                <a:xfrm>
                  <a:off x="2236081" y="2135396"/>
                  <a:ext cx="1270953" cy="278223"/>
                </a:xfrm>
                <a:prstGeom prst="rect">
                  <a:avLst/>
                </a:prstGeom>
              </p:spPr>
            </p:pic>
          </p:grpSp>
          <p:pic>
            <p:nvPicPr>
              <p:cNvPr id="17" name="Picture 16"/>
              <p:cNvPicPr>
                <a:picLocks noChangeAspect="1"/>
              </p:cNvPicPr>
              <p:nvPr/>
            </p:nvPicPr>
            <p:blipFill>
              <a:blip r:embed="rId9"/>
              <a:stretch>
                <a:fillRect/>
              </a:stretch>
            </p:blipFill>
            <p:spPr>
              <a:xfrm>
                <a:off x="2496325" y="955988"/>
                <a:ext cx="652258" cy="371263"/>
              </a:xfrm>
              <a:prstGeom prst="rect">
                <a:avLst/>
              </a:prstGeom>
            </p:spPr>
          </p:pic>
        </p:grpSp>
        <p:sp>
          <p:nvSpPr>
            <p:cNvPr id="20" name="Rectangle 19"/>
            <p:cNvSpPr/>
            <p:nvPr/>
          </p:nvSpPr>
          <p:spPr>
            <a:xfrm>
              <a:off x="1663809" y="3658985"/>
              <a:ext cx="1287532" cy="369332"/>
            </a:xfrm>
            <a:prstGeom prst="rect">
              <a:avLst/>
            </a:prstGeom>
          </p:spPr>
          <p:txBody>
            <a:bodyPr wrap="none">
              <a:spAutoFit/>
            </a:bodyPr>
            <a:lstStyle/>
            <a:p>
              <a:pPr algn="ctr"/>
              <a:r>
                <a:rPr lang="en-US" b="1" dirty="0">
                  <a:latin typeface="Arial" charset="0"/>
                  <a:ea typeface="Arial" charset="0"/>
                  <a:cs typeface="Arial" charset="0"/>
                </a:rPr>
                <a:t>Kim Pruitt</a:t>
              </a:r>
            </a:p>
          </p:txBody>
        </p:sp>
        <p:sp>
          <p:nvSpPr>
            <p:cNvPr id="21" name="Rectangle 20"/>
            <p:cNvSpPr/>
            <p:nvPr/>
          </p:nvSpPr>
          <p:spPr>
            <a:xfrm>
              <a:off x="1870586" y="4157461"/>
              <a:ext cx="1608134" cy="369332"/>
            </a:xfrm>
            <a:prstGeom prst="rect">
              <a:avLst/>
            </a:prstGeom>
          </p:spPr>
          <p:txBody>
            <a:bodyPr wrap="none">
              <a:spAutoFit/>
            </a:bodyPr>
            <a:lstStyle/>
            <a:p>
              <a:pPr algn="ctr"/>
              <a:r>
                <a:rPr lang="en-US" b="1" dirty="0" err="1">
                  <a:latin typeface="Arial" charset="0"/>
                  <a:ea typeface="Arial" charset="0"/>
                  <a:cs typeface="Arial" charset="0"/>
                </a:rPr>
                <a:t>Folker</a:t>
              </a:r>
              <a:r>
                <a:rPr lang="en-US" b="1" dirty="0">
                  <a:latin typeface="Arial" charset="0"/>
                  <a:ea typeface="Arial" charset="0"/>
                  <a:cs typeface="Arial" charset="0"/>
                </a:rPr>
                <a:t> Meyer</a:t>
              </a:r>
            </a:p>
          </p:txBody>
        </p:sp>
        <p:sp>
          <p:nvSpPr>
            <p:cNvPr id="22" name="Rectangle 21"/>
            <p:cNvSpPr/>
            <p:nvPr/>
          </p:nvSpPr>
          <p:spPr>
            <a:xfrm>
              <a:off x="6246052" y="4721788"/>
              <a:ext cx="1864614" cy="369332"/>
            </a:xfrm>
            <a:prstGeom prst="rect">
              <a:avLst/>
            </a:prstGeom>
          </p:spPr>
          <p:txBody>
            <a:bodyPr wrap="none">
              <a:spAutoFit/>
            </a:bodyPr>
            <a:lstStyle/>
            <a:p>
              <a:pPr algn="ctr"/>
              <a:r>
                <a:rPr lang="en-US" b="1" dirty="0">
                  <a:latin typeface="Arial" charset="0"/>
                  <a:ea typeface="Arial" charset="0"/>
                  <a:cs typeface="Arial" charset="0"/>
                </a:rPr>
                <a:t>Nikos </a:t>
              </a:r>
              <a:r>
                <a:rPr lang="en-US" b="1" dirty="0" err="1">
                  <a:latin typeface="Arial" charset="0"/>
                  <a:ea typeface="Arial" charset="0"/>
                  <a:cs typeface="Arial" charset="0"/>
                </a:rPr>
                <a:t>Kyrpides</a:t>
              </a:r>
              <a:endParaRPr lang="en-US" b="1" dirty="0">
                <a:latin typeface="Arial" charset="0"/>
                <a:ea typeface="Arial" charset="0"/>
                <a:cs typeface="Arial" charset="0"/>
              </a:endParaRPr>
            </a:p>
          </p:txBody>
        </p:sp>
        <p:sp>
          <p:nvSpPr>
            <p:cNvPr id="23" name="Rectangle 22"/>
            <p:cNvSpPr/>
            <p:nvPr/>
          </p:nvSpPr>
          <p:spPr>
            <a:xfrm>
              <a:off x="4895890" y="4218649"/>
              <a:ext cx="1505540" cy="369332"/>
            </a:xfrm>
            <a:prstGeom prst="rect">
              <a:avLst/>
            </a:prstGeom>
          </p:spPr>
          <p:txBody>
            <a:bodyPr wrap="none">
              <a:spAutoFit/>
            </a:bodyPr>
            <a:lstStyle/>
            <a:p>
              <a:pPr algn="ctr"/>
              <a:r>
                <a:rPr lang="en-US" b="1" dirty="0">
                  <a:latin typeface="Arial" charset="0"/>
                  <a:ea typeface="Arial" charset="0"/>
                  <a:cs typeface="Arial" charset="0"/>
                </a:rPr>
                <a:t>Owen White</a:t>
              </a:r>
            </a:p>
          </p:txBody>
        </p:sp>
        <p:sp>
          <p:nvSpPr>
            <p:cNvPr id="24" name="Rectangle 23"/>
            <p:cNvSpPr/>
            <p:nvPr/>
          </p:nvSpPr>
          <p:spPr>
            <a:xfrm>
              <a:off x="6360543" y="3510805"/>
              <a:ext cx="1980030" cy="369332"/>
            </a:xfrm>
            <a:prstGeom prst="rect">
              <a:avLst/>
            </a:prstGeom>
          </p:spPr>
          <p:txBody>
            <a:bodyPr wrap="none">
              <a:spAutoFit/>
            </a:bodyPr>
            <a:lstStyle/>
            <a:p>
              <a:pPr algn="ctr"/>
              <a:r>
                <a:rPr lang="en-US" b="1" dirty="0">
                  <a:latin typeface="Arial" charset="0"/>
                  <a:ea typeface="Arial" charset="0"/>
                  <a:cs typeface="Arial" charset="0"/>
                </a:rPr>
                <a:t>Bob Cottingham</a:t>
              </a:r>
            </a:p>
          </p:txBody>
        </p:sp>
        <p:pic>
          <p:nvPicPr>
            <p:cNvPr id="25" name="Picture 2"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1384" y="4090592"/>
              <a:ext cx="804506" cy="92398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139328" y="4626391"/>
              <a:ext cx="1864614" cy="369332"/>
            </a:xfrm>
            <a:prstGeom prst="rect">
              <a:avLst/>
            </a:prstGeom>
          </p:spPr>
          <p:txBody>
            <a:bodyPr wrap="none">
              <a:spAutoFit/>
            </a:bodyPr>
            <a:lstStyle/>
            <a:p>
              <a:pPr algn="ctr"/>
              <a:r>
                <a:rPr lang="en-US" b="1" dirty="0">
                  <a:latin typeface="Arial" charset="0"/>
                  <a:ea typeface="Arial" charset="0"/>
                  <a:cs typeface="Arial" charset="0"/>
                </a:rPr>
                <a:t>Bonnie Hurwitz</a:t>
              </a:r>
            </a:p>
          </p:txBody>
        </p:sp>
      </p:grpSp>
      <p:sp>
        <p:nvSpPr>
          <p:cNvPr id="27" name="Rounded Rectangle 26"/>
          <p:cNvSpPr/>
          <p:nvPr/>
        </p:nvSpPr>
        <p:spPr>
          <a:xfrm>
            <a:off x="431211" y="2411626"/>
            <a:ext cx="8333055" cy="1850925"/>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5AB7083-E519-3448-AF3E-2939EB42B621}"/>
              </a:ext>
            </a:extLst>
          </p:cNvPr>
          <p:cNvSpPr/>
          <p:nvPr/>
        </p:nvSpPr>
        <p:spPr>
          <a:xfrm>
            <a:off x="0" y="855264"/>
            <a:ext cx="9144000" cy="1477328"/>
          </a:xfrm>
          <a:prstGeom prst="rect">
            <a:avLst/>
          </a:prstGeom>
        </p:spPr>
        <p:txBody>
          <a:bodyPr wrap="square">
            <a:spAutoFit/>
          </a:bodyPr>
          <a:lstStyle/>
          <a:p>
            <a:r>
              <a:rPr lang="en-US" b="1" dirty="0">
                <a:latin typeface="Arial" charset="0"/>
                <a:ea typeface="Arial" charset="0"/>
                <a:cs typeface="Arial" charset="0"/>
              </a:rPr>
              <a:t>American Society for Microbiology</a:t>
            </a:r>
          </a:p>
          <a:p>
            <a:r>
              <a:rPr lang="en-US" dirty="0">
                <a:latin typeface="Arial" charset="0"/>
                <a:ea typeface="Arial" charset="0"/>
                <a:cs typeface="Arial" charset="0"/>
              </a:rPr>
              <a:t>November 9 - 10, 2017</a:t>
            </a:r>
          </a:p>
          <a:p>
            <a:r>
              <a:rPr lang="en-US" b="1" dirty="0">
                <a:latin typeface="Arial" charset="0"/>
                <a:ea typeface="Arial" charset="0"/>
                <a:cs typeface="Arial" charset="0"/>
              </a:rPr>
              <a:t>Organizers:</a:t>
            </a:r>
            <a:endParaRPr lang="en-US" dirty="0">
              <a:latin typeface="Arial" charset="0"/>
              <a:ea typeface="Arial" charset="0"/>
              <a:cs typeface="Arial" charset="0"/>
            </a:endParaRPr>
          </a:p>
          <a:p>
            <a:r>
              <a:rPr lang="en-US" dirty="0">
                <a:latin typeface="Arial" charset="0"/>
                <a:ea typeface="Arial" charset="0"/>
                <a:cs typeface="Arial" charset="0"/>
              </a:rPr>
              <a:t>Ed DeLong, University of Hawaii</a:t>
            </a:r>
          </a:p>
          <a:p>
            <a:r>
              <a:rPr lang="en-US" dirty="0">
                <a:latin typeface="Arial" charset="0"/>
                <a:ea typeface="Arial" charset="0"/>
                <a:cs typeface="Arial" charset="0"/>
              </a:rPr>
              <a:t>Claire Fraser, Institute for Genome Sciences, University of Maryland</a:t>
            </a:r>
          </a:p>
        </p:txBody>
      </p:sp>
      <p:pic>
        <p:nvPicPr>
          <p:cNvPr id="31" name="Picture 30" descr="mage result for american society for microbiology logo">
            <a:extLst>
              <a:ext uri="{FF2B5EF4-FFF2-40B4-BE49-F238E27FC236}">
                <a16:creationId xmlns:a16="http://schemas.microsoft.com/office/drawing/2014/main" id="{10A11254-F3C1-3746-80EF-1F580084F9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4461" y="885896"/>
            <a:ext cx="1872764" cy="78147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1" descr="Image result for Kavli foundation logo">
            <a:extLst>
              <a:ext uri="{FF2B5EF4-FFF2-40B4-BE49-F238E27FC236}">
                <a16:creationId xmlns:a16="http://schemas.microsoft.com/office/drawing/2014/main" id="{BC2C2902-955B-CA4C-870D-E8CCE5D9B8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0739" y="934298"/>
            <a:ext cx="2553527" cy="7844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0733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6"/>
          <p:cNvSpPr>
            <a:spLocks noChangeArrowheads="1"/>
          </p:cNvSpPr>
          <p:nvPr/>
        </p:nvSpPr>
        <p:spPr bwMode="auto">
          <a:xfrm>
            <a:off x="838200" y="304800"/>
            <a:ext cx="7772400" cy="609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nchor="ctr"/>
          <a:lstStyle/>
          <a:p>
            <a:pPr algn="ctr"/>
            <a:endParaRPr lang="en-US" sz="3200">
              <a:solidFill>
                <a:schemeClr val="tx2"/>
              </a:solidFill>
            </a:endParaRPr>
          </a:p>
        </p:txBody>
      </p:sp>
      <p:sp>
        <p:nvSpPr>
          <p:cNvPr id="3" name="Title 2"/>
          <p:cNvSpPr>
            <a:spLocks noGrp="1"/>
          </p:cNvSpPr>
          <p:nvPr>
            <p:ph type="title"/>
          </p:nvPr>
        </p:nvSpPr>
        <p:spPr>
          <a:xfrm>
            <a:off x="0" y="0"/>
            <a:ext cx="7868321" cy="735012"/>
          </a:xfrm>
        </p:spPr>
        <p:txBody>
          <a:bodyPr/>
          <a:lstStyle/>
          <a:p>
            <a:r>
              <a:rPr lang="en-US" dirty="0"/>
              <a:t>The NMDC Roadmap</a:t>
            </a:r>
          </a:p>
        </p:txBody>
      </p:sp>
      <p:graphicFrame>
        <p:nvGraphicFramePr>
          <p:cNvPr id="9" name="Diagram 8"/>
          <p:cNvGraphicFramePr/>
          <p:nvPr>
            <p:extLst>
              <p:ext uri="{D42A27DB-BD31-4B8C-83A1-F6EECF244321}">
                <p14:modId xmlns:p14="http://schemas.microsoft.com/office/powerpoint/2010/main" val="1491464587"/>
              </p:ext>
            </p:extLst>
          </p:nvPr>
        </p:nvGraphicFramePr>
        <p:xfrm>
          <a:off x="555395" y="1212637"/>
          <a:ext cx="8164399" cy="535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908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7543800" cy="800100"/>
          </a:xfrm>
        </p:spPr>
        <p:txBody>
          <a:bodyPr/>
          <a:lstStyle/>
          <a:p>
            <a:r>
              <a:rPr lang="en-US" dirty="0"/>
              <a:t>Acknowledgments</a:t>
            </a:r>
          </a:p>
        </p:txBody>
      </p:sp>
      <p:sp>
        <p:nvSpPr>
          <p:cNvPr id="15" name="Rectangle 14"/>
          <p:cNvSpPr/>
          <p:nvPr/>
        </p:nvSpPr>
        <p:spPr>
          <a:xfrm>
            <a:off x="-53909" y="6371158"/>
            <a:ext cx="5487300" cy="400110"/>
          </a:xfrm>
          <a:prstGeom prst="rect">
            <a:avLst/>
          </a:prstGeom>
        </p:spPr>
        <p:txBody>
          <a:bodyPr wrap="square">
            <a:spAutoFit/>
          </a:bodyPr>
          <a:lstStyle/>
          <a:p>
            <a:pPr algn="ctr"/>
            <a:r>
              <a:rPr lang="en-US" sz="2000" b="1" dirty="0">
                <a:latin typeface="Arial"/>
                <a:cs typeface="Arial"/>
              </a:rPr>
              <a:t>IMG and Genomes </a:t>
            </a:r>
            <a:r>
              <a:rPr lang="en-US" sz="2000" b="1" dirty="0" err="1">
                <a:latin typeface="Arial"/>
                <a:cs typeface="Arial"/>
              </a:rPr>
              <a:t>OnLine</a:t>
            </a:r>
            <a:r>
              <a:rPr lang="en-US" sz="2000" b="1" dirty="0">
                <a:latin typeface="Arial"/>
                <a:cs typeface="Arial"/>
              </a:rPr>
              <a:t> Database teams</a:t>
            </a:r>
          </a:p>
        </p:txBody>
      </p:sp>
      <p:pic>
        <p:nvPicPr>
          <p:cNvPr id="23" name="Picture 22"/>
          <p:cNvPicPr>
            <a:picLocks noChangeAspect="1"/>
          </p:cNvPicPr>
          <p:nvPr/>
        </p:nvPicPr>
        <p:blipFill>
          <a:blip r:embed="rId3"/>
          <a:stretch>
            <a:fillRect/>
          </a:stretch>
        </p:blipFill>
        <p:spPr>
          <a:xfrm>
            <a:off x="6295892" y="5119846"/>
            <a:ext cx="2270045" cy="606844"/>
          </a:xfrm>
          <a:prstGeom prst="rect">
            <a:avLst/>
          </a:prstGeom>
        </p:spPr>
      </p:pic>
      <p:sp>
        <p:nvSpPr>
          <p:cNvPr id="24" name="Rectangle 23"/>
          <p:cNvSpPr/>
          <p:nvPr/>
        </p:nvSpPr>
        <p:spPr>
          <a:xfrm>
            <a:off x="5996426" y="5708888"/>
            <a:ext cx="3443450" cy="307777"/>
          </a:xfrm>
          <a:prstGeom prst="rect">
            <a:avLst/>
          </a:prstGeom>
        </p:spPr>
        <p:txBody>
          <a:bodyPr wrap="square">
            <a:spAutoFit/>
          </a:bodyPr>
          <a:lstStyle/>
          <a:p>
            <a:r>
              <a:rPr lang="en-US" sz="1400" dirty="0">
                <a:latin typeface="Arial"/>
                <a:cs typeface="Arial"/>
              </a:rPr>
              <a:t>Contract No. DE-AC02-05CH11231</a:t>
            </a:r>
          </a:p>
        </p:txBody>
      </p:sp>
      <p:pic>
        <p:nvPicPr>
          <p:cNvPr id="16" name="Picture 4" descr="http://www.nersc.gov/assets/Logos/NERSClogocolor.png"/>
          <p:cNvPicPr>
            <a:picLocks noChangeAspect="1" noChangeArrowheads="1"/>
          </p:cNvPicPr>
          <p:nvPr/>
        </p:nvPicPr>
        <p:blipFill rotWithShape="1">
          <a:blip r:embed="rId4">
            <a:extLst>
              <a:ext uri="{28A0092B-C50C-407E-A947-70E740481C1C}">
                <a14:useLocalDpi xmlns:a14="http://schemas.microsoft.com/office/drawing/2010/main" val="0"/>
              </a:ext>
            </a:extLst>
          </a:blip>
          <a:srcRect l="7729" t="23092" b="24433"/>
          <a:stretch/>
        </p:blipFill>
        <p:spPr bwMode="auto">
          <a:xfrm>
            <a:off x="6537074" y="5969920"/>
            <a:ext cx="2099983" cy="8024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wearing glasses and smiling at the camera&#10;&#10;Description generated with very high confidence">
            <a:extLst>
              <a:ext uri="{FF2B5EF4-FFF2-40B4-BE49-F238E27FC236}">
                <a16:creationId xmlns:a16="http://schemas.microsoft.com/office/drawing/2014/main" id="{6853CDD2-7DAC-524E-86C0-9FEBD62BB294}"/>
              </a:ext>
            </a:extLst>
          </p:cNvPr>
          <p:cNvPicPr>
            <a:picLocks noChangeAspect="1"/>
          </p:cNvPicPr>
          <p:nvPr/>
        </p:nvPicPr>
        <p:blipFill>
          <a:blip r:embed="rId5"/>
          <a:stretch>
            <a:fillRect/>
          </a:stretch>
        </p:blipFill>
        <p:spPr>
          <a:xfrm>
            <a:off x="259389" y="4240546"/>
            <a:ext cx="1369189" cy="1743694"/>
          </a:xfrm>
          <a:prstGeom prst="rect">
            <a:avLst/>
          </a:prstGeom>
        </p:spPr>
      </p:pic>
      <p:pic>
        <p:nvPicPr>
          <p:cNvPr id="25" name="Picture 16" descr="mage result for Natalia Ivanova">
            <a:extLst>
              <a:ext uri="{FF2B5EF4-FFF2-40B4-BE49-F238E27FC236}">
                <a16:creationId xmlns:a16="http://schemas.microsoft.com/office/drawing/2014/main" id="{AD417D29-E723-A942-9A12-2DE6FCAB8E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319"/>
          <a:stretch/>
        </p:blipFill>
        <p:spPr bwMode="auto">
          <a:xfrm>
            <a:off x="1967052" y="4254866"/>
            <a:ext cx="1377289" cy="17150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a:extLst>
              <a:ext uri="{FF2B5EF4-FFF2-40B4-BE49-F238E27FC236}">
                <a16:creationId xmlns:a16="http://schemas.microsoft.com/office/drawing/2014/main" id="{01383260-F77D-BD4F-A000-B95F757CE6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4752" y="4254866"/>
            <a:ext cx="1428887" cy="1715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2938D04C-2A07-A54E-B6E8-FDF25CD8B98B}"/>
              </a:ext>
            </a:extLst>
          </p:cNvPr>
          <p:cNvSpPr/>
          <p:nvPr/>
        </p:nvSpPr>
        <p:spPr>
          <a:xfrm>
            <a:off x="78770" y="6016665"/>
            <a:ext cx="1723549" cy="369332"/>
          </a:xfrm>
          <a:prstGeom prst="rect">
            <a:avLst/>
          </a:prstGeom>
        </p:spPr>
        <p:txBody>
          <a:bodyPr wrap="none">
            <a:spAutoFit/>
          </a:bodyPr>
          <a:lstStyle/>
          <a:p>
            <a:pPr algn="ctr"/>
            <a:r>
              <a:rPr lang="en-US" dirty="0">
                <a:solidFill>
                  <a:schemeClr val="tx1">
                    <a:lumMod val="50000"/>
                  </a:schemeClr>
                </a:solidFill>
                <a:cs typeface="Arial"/>
              </a:rPr>
              <a:t>Nikos </a:t>
            </a:r>
            <a:r>
              <a:rPr lang="en-US" dirty="0" err="1">
                <a:solidFill>
                  <a:schemeClr val="tx1">
                    <a:lumMod val="50000"/>
                  </a:schemeClr>
                </a:solidFill>
                <a:cs typeface="Arial"/>
              </a:rPr>
              <a:t>Kyrpides</a:t>
            </a:r>
            <a:endParaRPr lang="en-US" dirty="0">
              <a:solidFill>
                <a:schemeClr val="tx1">
                  <a:lumMod val="50000"/>
                </a:schemeClr>
              </a:solidFill>
              <a:cs typeface="Arial"/>
            </a:endParaRPr>
          </a:p>
        </p:txBody>
      </p:sp>
      <p:sp>
        <p:nvSpPr>
          <p:cNvPr id="11" name="Rectangle 10">
            <a:extLst>
              <a:ext uri="{FF2B5EF4-FFF2-40B4-BE49-F238E27FC236}">
                <a16:creationId xmlns:a16="http://schemas.microsoft.com/office/drawing/2014/main" id="{4BB68CFB-E1AB-314A-AF72-D7F2B8FC0FC0}"/>
              </a:ext>
            </a:extLst>
          </p:cNvPr>
          <p:cNvSpPr/>
          <p:nvPr/>
        </p:nvSpPr>
        <p:spPr>
          <a:xfrm>
            <a:off x="1802319" y="6016665"/>
            <a:ext cx="1774845" cy="369332"/>
          </a:xfrm>
          <a:prstGeom prst="rect">
            <a:avLst/>
          </a:prstGeom>
        </p:spPr>
        <p:txBody>
          <a:bodyPr wrap="none">
            <a:spAutoFit/>
          </a:bodyPr>
          <a:lstStyle/>
          <a:p>
            <a:pPr algn="ctr"/>
            <a:r>
              <a:rPr lang="en-US" dirty="0">
                <a:solidFill>
                  <a:schemeClr val="tx1">
                    <a:lumMod val="50000"/>
                  </a:schemeClr>
                </a:solidFill>
                <a:cs typeface="Arial"/>
              </a:rPr>
              <a:t>Natalia </a:t>
            </a:r>
            <a:r>
              <a:rPr lang="en-US" dirty="0" err="1">
                <a:solidFill>
                  <a:schemeClr val="tx1">
                    <a:lumMod val="50000"/>
                  </a:schemeClr>
                </a:solidFill>
                <a:cs typeface="Arial"/>
              </a:rPr>
              <a:t>Ivanova</a:t>
            </a:r>
            <a:endParaRPr lang="en-US" dirty="0">
              <a:solidFill>
                <a:schemeClr val="tx1">
                  <a:lumMod val="50000"/>
                </a:schemeClr>
              </a:solidFill>
              <a:cs typeface="Arial"/>
            </a:endParaRPr>
          </a:p>
        </p:txBody>
      </p:sp>
      <p:sp>
        <p:nvSpPr>
          <p:cNvPr id="12" name="Rectangle 11">
            <a:extLst>
              <a:ext uri="{FF2B5EF4-FFF2-40B4-BE49-F238E27FC236}">
                <a16:creationId xmlns:a16="http://schemas.microsoft.com/office/drawing/2014/main" id="{4DBD75F6-D52E-1D46-AAF1-9B72EB0FF5E3}"/>
              </a:ext>
            </a:extLst>
          </p:cNvPr>
          <p:cNvSpPr/>
          <p:nvPr/>
        </p:nvSpPr>
        <p:spPr>
          <a:xfrm>
            <a:off x="3710585" y="6016665"/>
            <a:ext cx="1565557" cy="369332"/>
          </a:xfrm>
          <a:prstGeom prst="rect">
            <a:avLst/>
          </a:prstGeom>
        </p:spPr>
        <p:txBody>
          <a:bodyPr wrap="none">
            <a:spAutoFit/>
          </a:bodyPr>
          <a:lstStyle/>
          <a:p>
            <a:pPr algn="ctr"/>
            <a:r>
              <a:rPr lang="en-US" dirty="0">
                <a:solidFill>
                  <a:schemeClr val="tx1">
                    <a:lumMod val="50000"/>
                  </a:schemeClr>
                </a:solidFill>
                <a:cs typeface="Arial"/>
              </a:rPr>
              <a:t>Tanja </a:t>
            </a:r>
            <a:r>
              <a:rPr lang="en-US" dirty="0" err="1">
                <a:solidFill>
                  <a:schemeClr val="tx1">
                    <a:lumMod val="50000"/>
                  </a:schemeClr>
                </a:solidFill>
                <a:cs typeface="Arial"/>
              </a:rPr>
              <a:t>Woyke</a:t>
            </a:r>
            <a:r>
              <a:rPr lang="en-US" dirty="0">
                <a:solidFill>
                  <a:schemeClr val="tx1">
                    <a:lumMod val="50000"/>
                  </a:schemeClr>
                </a:solidFill>
                <a:cs typeface="Arial"/>
              </a:rPr>
              <a:t> </a:t>
            </a:r>
          </a:p>
        </p:txBody>
      </p:sp>
      <p:pic>
        <p:nvPicPr>
          <p:cNvPr id="28" name="Picture 27">
            <a:extLst>
              <a:ext uri="{FF2B5EF4-FFF2-40B4-BE49-F238E27FC236}">
                <a16:creationId xmlns:a16="http://schemas.microsoft.com/office/drawing/2014/main" id="{0401A58E-BB64-FB45-B766-E3A15346D3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468" y="1348051"/>
            <a:ext cx="4838672" cy="2685469"/>
          </a:xfrm>
          <a:prstGeom prst="rect">
            <a:avLst/>
          </a:prstGeom>
        </p:spPr>
      </p:pic>
      <p:sp>
        <p:nvSpPr>
          <p:cNvPr id="29" name="Rectangle 28">
            <a:extLst>
              <a:ext uri="{FF2B5EF4-FFF2-40B4-BE49-F238E27FC236}">
                <a16:creationId xmlns:a16="http://schemas.microsoft.com/office/drawing/2014/main" id="{5FC07E8D-7738-B547-B044-771209EC8B3B}"/>
              </a:ext>
            </a:extLst>
          </p:cNvPr>
          <p:cNvSpPr/>
          <p:nvPr/>
        </p:nvSpPr>
        <p:spPr>
          <a:xfrm>
            <a:off x="5213639" y="1013530"/>
            <a:ext cx="3930361" cy="4031873"/>
          </a:xfrm>
          <a:prstGeom prst="rect">
            <a:avLst/>
          </a:prstGeom>
        </p:spPr>
        <p:txBody>
          <a:bodyPr wrap="square">
            <a:spAutoFit/>
          </a:bodyPr>
          <a:lstStyle/>
          <a:p>
            <a:r>
              <a:rPr lang="en-US" sz="1600" b="1" dirty="0"/>
              <a:t>Claire Fraser, Edward DeLong</a:t>
            </a:r>
            <a:r>
              <a:rPr lang="en-US" sz="1600" dirty="0"/>
              <a:t>,</a:t>
            </a:r>
            <a:r>
              <a:rPr lang="en-US" sz="1600" b="1" dirty="0"/>
              <a:t> Elisha Wood-</a:t>
            </a:r>
            <a:r>
              <a:rPr lang="en-US" sz="1600" b="1" dirty="0" err="1"/>
              <a:t>Charlson</a:t>
            </a:r>
            <a:r>
              <a:rPr lang="en-US" sz="1600" b="1" dirty="0"/>
              <a:t>, Mary Ann Moran, Stefano </a:t>
            </a:r>
            <a:r>
              <a:rPr lang="en-US" sz="1600" b="1" dirty="0" err="1"/>
              <a:t>Bertuzzi</a:t>
            </a:r>
            <a:r>
              <a:rPr lang="en-US" sz="1600" b="1" dirty="0"/>
              <a:t>,</a:t>
            </a:r>
            <a:r>
              <a:rPr lang="en-US" sz="1600" dirty="0"/>
              <a:t> Todd Anderson, Adam P. Arkin, Gwyn A. Beattie, Sara Bender, Penny Chisholm, </a:t>
            </a:r>
            <a:r>
              <a:rPr lang="en-US" sz="1600" dirty="0" err="1"/>
              <a:t>Miyoung</a:t>
            </a:r>
            <a:r>
              <a:rPr lang="en-US" sz="1600" dirty="0"/>
              <a:t> Chun, Robert Cottingham, Samuel P. </a:t>
            </a:r>
            <a:r>
              <a:rPr lang="en-US" sz="1600" dirty="0" err="1"/>
              <a:t>Forry</a:t>
            </a:r>
            <a:r>
              <a:rPr lang="en-US" sz="1600" dirty="0"/>
              <a:t>, Kelly D. Goodwin, Bonnie L. Hurwitz, Scott A. Jackson, Christina A. Kellogg, Christopher L. Martin, Mary E. </a:t>
            </a:r>
            <a:r>
              <a:rPr lang="en-US" sz="1600" dirty="0" err="1"/>
              <a:t>Maxon</a:t>
            </a:r>
            <a:r>
              <a:rPr lang="en-US" sz="1600" dirty="0"/>
              <a:t>, Chris </a:t>
            </a:r>
            <a:r>
              <a:rPr lang="en-US" sz="1600" dirty="0" err="1"/>
              <a:t>Mentzel</a:t>
            </a:r>
            <a:r>
              <a:rPr lang="en-US" sz="1600" dirty="0"/>
              <a:t>, </a:t>
            </a:r>
            <a:r>
              <a:rPr lang="en-US" sz="1600" dirty="0" err="1"/>
              <a:t>Folker</a:t>
            </a:r>
            <a:r>
              <a:rPr lang="en-US" sz="1600" dirty="0"/>
              <a:t> Meyer, </a:t>
            </a:r>
            <a:r>
              <a:rPr lang="en-US" sz="1600" dirty="0" err="1"/>
              <a:t>Torben</a:t>
            </a:r>
            <a:r>
              <a:rPr lang="en-US" sz="1600" dirty="0"/>
              <a:t> Nielsen, Paula J. </a:t>
            </a:r>
            <a:r>
              <a:rPr lang="en-US" sz="1600" dirty="0" err="1"/>
              <a:t>Olsiewski</a:t>
            </a:r>
            <a:r>
              <a:rPr lang="en-US" sz="1600" dirty="0"/>
              <a:t>, Aristides </a:t>
            </a:r>
            <a:r>
              <a:rPr lang="en-US" sz="1600" dirty="0" err="1"/>
              <a:t>Patrinos</a:t>
            </a:r>
            <a:r>
              <a:rPr lang="en-US" sz="1600" dirty="0"/>
              <a:t>, </a:t>
            </a:r>
            <a:r>
              <a:rPr lang="en-US" sz="1600" dirty="0" err="1"/>
              <a:t>Lita</a:t>
            </a:r>
            <a:r>
              <a:rPr lang="en-US" sz="1600" dirty="0"/>
              <a:t> Proctor, Kim D. Pruitt, Ashley Smith, </a:t>
            </a:r>
            <a:r>
              <a:rPr lang="en-US" sz="1600" dirty="0" err="1"/>
              <a:t>Keng</a:t>
            </a:r>
            <a:r>
              <a:rPr lang="en-US" sz="1600" dirty="0"/>
              <a:t> C. </a:t>
            </a:r>
            <a:r>
              <a:rPr lang="en-US" sz="1600" dirty="0" err="1"/>
              <a:t>Soh</a:t>
            </a:r>
            <a:r>
              <a:rPr lang="en-US" sz="1600" dirty="0"/>
              <a:t>, James M. </a:t>
            </a:r>
            <a:r>
              <a:rPr lang="en-US" sz="1600" dirty="0" err="1"/>
              <a:t>Tiedje</a:t>
            </a:r>
            <a:r>
              <a:rPr lang="en-US" sz="1600" dirty="0"/>
              <a:t>, Jennifer Weller, Christopher Wilson, Jennifer </a:t>
            </a:r>
            <a:r>
              <a:rPr lang="en-US" sz="1600" dirty="0" err="1"/>
              <a:t>Wortman</a:t>
            </a:r>
            <a:r>
              <a:rPr lang="en-US" sz="1600" dirty="0"/>
              <a:t>, Jonathan </a:t>
            </a:r>
            <a:r>
              <a:rPr lang="en-US" sz="1600" dirty="0" err="1"/>
              <a:t>Eisen</a:t>
            </a:r>
            <a:r>
              <a:rPr lang="en-US" sz="1600" dirty="0"/>
              <a:t>, Norm Pace, Kathy </a:t>
            </a:r>
            <a:r>
              <a:rPr lang="en-US" sz="1600" dirty="0" err="1"/>
              <a:t>Yelick</a:t>
            </a:r>
            <a:endParaRPr lang="en-US" sz="1600" b="1" dirty="0">
              <a:solidFill>
                <a:schemeClr val="tx1">
                  <a:lumMod val="50000"/>
                </a:schemeClr>
              </a:solidFill>
              <a:cs typeface="Arial"/>
            </a:endParaRPr>
          </a:p>
        </p:txBody>
      </p:sp>
    </p:spTree>
    <p:extLst>
      <p:ext uri="{BB962C8B-B14F-4D97-AF65-F5344CB8AC3E}">
        <p14:creationId xmlns:p14="http://schemas.microsoft.com/office/powerpoint/2010/main" val="116433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EA5A-4418-A342-9DF5-182A96ADF94E}"/>
              </a:ext>
            </a:extLst>
          </p:cNvPr>
          <p:cNvSpPr>
            <a:spLocks noGrp="1"/>
          </p:cNvSpPr>
          <p:nvPr>
            <p:ph type="title"/>
          </p:nvPr>
        </p:nvSpPr>
        <p:spPr>
          <a:xfrm>
            <a:off x="0" y="0"/>
            <a:ext cx="7543800" cy="800100"/>
          </a:xfrm>
        </p:spPr>
        <p:txBody>
          <a:bodyPr/>
          <a:lstStyle/>
          <a:p>
            <a:r>
              <a:rPr lang="en-US" dirty="0"/>
              <a:t>National Microbiome Initiative </a:t>
            </a:r>
          </a:p>
        </p:txBody>
      </p:sp>
      <p:pic>
        <p:nvPicPr>
          <p:cNvPr id="1026"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2" y="1046081"/>
            <a:ext cx="4996806"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78475" y="6150606"/>
            <a:ext cx="4851743"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dirty="0" err="1">
                <a:latin typeface="Arial" charset="0"/>
              </a:rPr>
              <a:t>Blaser</a:t>
            </a:r>
            <a:r>
              <a:rPr lang="en-GB" altLang="en-US" sz="1200" dirty="0">
                <a:latin typeface="Arial" charset="0"/>
              </a:rPr>
              <a:t> et al. </a:t>
            </a:r>
            <a:r>
              <a:rPr lang="en-GB" altLang="en-US" sz="1200" dirty="0" err="1">
                <a:latin typeface="Arial" charset="0"/>
              </a:rPr>
              <a:t>mBio</a:t>
            </a:r>
            <a:r>
              <a:rPr lang="en-GB" altLang="en-US" sz="1200" dirty="0">
                <a:latin typeface="Arial" charset="0"/>
              </a:rPr>
              <a:t> 2016; doi:10.1128/mBio.00714-16</a:t>
            </a:r>
          </a:p>
        </p:txBody>
      </p:sp>
      <p:sp>
        <p:nvSpPr>
          <p:cNvPr id="5" name="Rectangle 4"/>
          <p:cNvSpPr/>
          <p:nvPr/>
        </p:nvSpPr>
        <p:spPr>
          <a:xfrm>
            <a:off x="4859516" y="1021645"/>
            <a:ext cx="4374039" cy="1754326"/>
          </a:xfrm>
          <a:prstGeom prst="rect">
            <a:avLst/>
          </a:prstGeom>
        </p:spPr>
        <p:txBody>
          <a:bodyPr wrap="square">
            <a:spAutoFit/>
          </a:bodyPr>
          <a:lstStyle/>
          <a:p>
            <a:r>
              <a:rPr lang="en-US" b="1" dirty="0">
                <a:latin typeface="Arial" charset="0"/>
                <a:ea typeface="Arial" charset="0"/>
                <a:cs typeface="Arial" charset="0"/>
              </a:rPr>
              <a:t>Launched in 2016</a:t>
            </a:r>
          </a:p>
          <a:p>
            <a:endParaRPr lang="en-US" dirty="0">
              <a:latin typeface="Arial" charset="0"/>
              <a:ea typeface="Arial" charset="0"/>
              <a:cs typeface="Arial" charset="0"/>
            </a:endParaRPr>
          </a:p>
          <a:p>
            <a:r>
              <a:rPr lang="en-US" b="1" dirty="0">
                <a:latin typeface="Arial" charset="0"/>
                <a:ea typeface="Arial" charset="0"/>
                <a:cs typeface="Arial" charset="0"/>
              </a:rPr>
              <a:t>Target areas:</a:t>
            </a:r>
          </a:p>
          <a:p>
            <a:pPr marL="285750" indent="-285750">
              <a:buFont typeface="Arial" charset="0"/>
              <a:buChar char="•"/>
            </a:pPr>
            <a:r>
              <a:rPr lang="en-US" dirty="0">
                <a:latin typeface="Arial" charset="0"/>
                <a:ea typeface="Arial" charset="0"/>
                <a:cs typeface="Arial" charset="0"/>
              </a:rPr>
              <a:t>Supporting interdisciplinary research</a:t>
            </a:r>
          </a:p>
          <a:p>
            <a:pPr marL="285750" indent="-285750">
              <a:buFont typeface="Arial" charset="0"/>
              <a:buChar char="•"/>
            </a:pPr>
            <a:r>
              <a:rPr lang="en-US" dirty="0">
                <a:latin typeface="Arial" charset="0"/>
                <a:ea typeface="Arial" charset="0"/>
                <a:cs typeface="Arial" charset="0"/>
              </a:rPr>
              <a:t>Developing platform technologies</a:t>
            </a:r>
          </a:p>
          <a:p>
            <a:pPr marL="285750" indent="-285750">
              <a:buFont typeface="Arial" charset="0"/>
              <a:buChar char="•"/>
            </a:pPr>
            <a:r>
              <a:rPr lang="en-US" dirty="0">
                <a:latin typeface="Arial" charset="0"/>
                <a:ea typeface="Arial" charset="0"/>
                <a:cs typeface="Arial" charset="0"/>
              </a:rPr>
              <a:t>Expanding the microbiome workforce</a:t>
            </a:r>
          </a:p>
        </p:txBody>
      </p:sp>
      <p:sp>
        <p:nvSpPr>
          <p:cNvPr id="7" name="Rectangle 6"/>
          <p:cNvSpPr/>
          <p:nvPr/>
        </p:nvSpPr>
        <p:spPr>
          <a:xfrm>
            <a:off x="5052768" y="3560681"/>
            <a:ext cx="4232637" cy="1323439"/>
          </a:xfrm>
          <a:prstGeom prst="rect">
            <a:avLst/>
          </a:prstGeom>
        </p:spPr>
        <p:txBody>
          <a:bodyPr wrap="square">
            <a:spAutoFit/>
          </a:bodyPr>
          <a:lstStyle/>
          <a:p>
            <a:r>
              <a:rPr lang="en-US" sz="2000" dirty="0">
                <a:latin typeface="Arial" charset="0"/>
                <a:ea typeface="Arial" charset="0"/>
                <a:cs typeface="Arial" charset="0"/>
              </a:rPr>
              <a:t>One critical – and truly unifying – component yet to emerge is a coordinated proposal in support of </a:t>
            </a:r>
            <a:r>
              <a:rPr lang="en-US" sz="2000" b="1" dirty="0">
                <a:latin typeface="Arial" charset="0"/>
                <a:ea typeface="Arial" charset="0"/>
                <a:cs typeface="Arial" charset="0"/>
              </a:rPr>
              <a:t>microbiome data infrastructure</a:t>
            </a:r>
            <a:r>
              <a:rPr lang="en-US" sz="2000" dirty="0">
                <a:latin typeface="Arial" charset="0"/>
                <a:ea typeface="Arial" charset="0"/>
                <a:cs typeface="Arial" charset="0"/>
              </a:rPr>
              <a:t>. </a:t>
            </a:r>
          </a:p>
        </p:txBody>
      </p:sp>
    </p:spTree>
    <p:extLst>
      <p:ext uri="{BB962C8B-B14F-4D97-AF65-F5344CB8AC3E}">
        <p14:creationId xmlns:p14="http://schemas.microsoft.com/office/powerpoint/2010/main" val="376464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ntent Placeholder 2">
            <a:extLst>
              <a:ext uri="{FF2B5EF4-FFF2-40B4-BE49-F238E27FC236}">
                <a16:creationId xmlns:a16="http://schemas.microsoft.com/office/drawing/2014/main" id="{CF9C4A77-EC6B-B649-8594-2D4EC9E52437}"/>
              </a:ext>
            </a:extLst>
          </p:cNvPr>
          <p:cNvSpPr>
            <a:spLocks noGrp="1"/>
          </p:cNvSpPr>
          <p:nvPr>
            <p:ph idx="1"/>
          </p:nvPr>
        </p:nvSpPr>
        <p:spPr>
          <a:xfrm>
            <a:off x="144463" y="1006386"/>
            <a:ext cx="8801840" cy="5705499"/>
          </a:xfrm>
        </p:spPr>
        <p:txBody>
          <a:bodyPr>
            <a:normAutofit/>
          </a:bodyPr>
          <a:lstStyle/>
          <a:p>
            <a:pPr marL="0" indent="0" algn="ctr">
              <a:buNone/>
            </a:pPr>
            <a:r>
              <a:rPr lang="en-US" sz="2400" dirty="0">
                <a:solidFill>
                  <a:schemeClr val="tx1"/>
                </a:solidFill>
              </a:rPr>
              <a:t>Data is fragmented, compartmentalized and siloed </a:t>
            </a: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endParaRPr lang="en-US" sz="2400" dirty="0">
              <a:solidFill>
                <a:schemeClr val="tx1"/>
              </a:solidFill>
            </a:endParaRPr>
          </a:p>
          <a:p>
            <a:pPr marL="0" indent="0" algn="ctr">
              <a:buNone/>
            </a:pPr>
            <a:r>
              <a:rPr lang="en-US" sz="2400" dirty="0">
                <a:solidFill>
                  <a:schemeClr val="tx1"/>
                </a:solidFill>
              </a:rPr>
              <a:t>Major challenges to </a:t>
            </a:r>
            <a:r>
              <a:rPr lang="en-US" sz="2400" b="1" dirty="0">
                <a:solidFill>
                  <a:schemeClr val="tx1"/>
                </a:solidFill>
              </a:rPr>
              <a:t>replicate</a:t>
            </a:r>
            <a:r>
              <a:rPr lang="en-US" sz="2400" dirty="0">
                <a:solidFill>
                  <a:schemeClr val="tx1"/>
                </a:solidFill>
              </a:rPr>
              <a:t>, </a:t>
            </a:r>
            <a:r>
              <a:rPr lang="en-US" sz="2400" b="1" dirty="0">
                <a:solidFill>
                  <a:schemeClr val="tx1"/>
                </a:solidFill>
              </a:rPr>
              <a:t>reuse</a:t>
            </a:r>
            <a:r>
              <a:rPr lang="en-US" sz="2400" dirty="0">
                <a:solidFill>
                  <a:schemeClr val="tx1"/>
                </a:solidFill>
              </a:rPr>
              <a:t> and </a:t>
            </a:r>
            <a:r>
              <a:rPr lang="en-US" sz="2400" b="1" dirty="0">
                <a:solidFill>
                  <a:schemeClr val="tx1"/>
                </a:solidFill>
              </a:rPr>
              <a:t>build</a:t>
            </a:r>
            <a:r>
              <a:rPr lang="en-US" sz="2400" dirty="0">
                <a:solidFill>
                  <a:schemeClr val="tx1"/>
                </a:solidFill>
              </a:rPr>
              <a:t> on findings to translate sequence data into discovery</a:t>
            </a:r>
          </a:p>
        </p:txBody>
      </p:sp>
      <p:sp>
        <p:nvSpPr>
          <p:cNvPr id="23" name="Title 1">
            <a:extLst>
              <a:ext uri="{FF2B5EF4-FFF2-40B4-BE49-F238E27FC236}">
                <a16:creationId xmlns:a16="http://schemas.microsoft.com/office/drawing/2014/main" id="{623CEA5A-4418-A342-9DF5-182A96ADF94E}"/>
              </a:ext>
            </a:extLst>
          </p:cNvPr>
          <p:cNvSpPr>
            <a:spLocks noGrp="1"/>
          </p:cNvSpPr>
          <p:nvPr>
            <p:ph type="title"/>
          </p:nvPr>
        </p:nvSpPr>
        <p:spPr>
          <a:xfrm>
            <a:off x="0" y="22608"/>
            <a:ext cx="7227887" cy="735012"/>
          </a:xfrm>
        </p:spPr>
        <p:txBody>
          <a:bodyPr>
            <a:normAutofit fontScale="90000"/>
          </a:bodyPr>
          <a:lstStyle/>
          <a:p>
            <a:r>
              <a:rPr lang="en-US" sz="3200" dirty="0"/>
              <a:t>Fundamental blueprint: DNA sequence</a:t>
            </a:r>
          </a:p>
        </p:txBody>
      </p:sp>
      <p:grpSp>
        <p:nvGrpSpPr>
          <p:cNvPr id="28" name="Group 27"/>
          <p:cNvGrpSpPr/>
          <p:nvPr/>
        </p:nvGrpSpPr>
        <p:grpSpPr>
          <a:xfrm>
            <a:off x="2065395" y="1680244"/>
            <a:ext cx="4497432" cy="1514488"/>
            <a:chOff x="222554" y="1226629"/>
            <a:chExt cx="5696014" cy="2453391"/>
          </a:xfrm>
        </p:grpSpPr>
        <p:grpSp>
          <p:nvGrpSpPr>
            <p:cNvPr id="32" name="Group 31"/>
            <p:cNvGrpSpPr/>
            <p:nvPr/>
          </p:nvGrpSpPr>
          <p:grpSpPr>
            <a:xfrm>
              <a:off x="293636" y="1430726"/>
              <a:ext cx="5468785" cy="2249294"/>
              <a:chOff x="0" y="1436758"/>
              <a:chExt cx="5468785" cy="2249294"/>
            </a:xfrm>
          </p:grpSpPr>
          <p:pic>
            <p:nvPicPr>
              <p:cNvPr id="40" name="Picture 39"/>
              <p:cNvPicPr>
                <a:picLocks noChangeAspect="1"/>
              </p:cNvPicPr>
              <p:nvPr/>
            </p:nvPicPr>
            <p:blipFill>
              <a:blip r:embed="rId3"/>
              <a:stretch>
                <a:fillRect/>
              </a:stretch>
            </p:blipFill>
            <p:spPr>
              <a:xfrm>
                <a:off x="3472941" y="2038881"/>
                <a:ext cx="1995844" cy="1137631"/>
              </a:xfrm>
              <a:prstGeom prst="rect">
                <a:avLst/>
              </a:prstGeom>
            </p:spPr>
          </p:pic>
          <p:pic>
            <p:nvPicPr>
              <p:cNvPr id="41" name="Picture 40"/>
              <p:cNvPicPr>
                <a:picLocks noChangeAspect="1"/>
              </p:cNvPicPr>
              <p:nvPr/>
            </p:nvPicPr>
            <p:blipFill>
              <a:blip r:embed="rId4"/>
              <a:stretch>
                <a:fillRect/>
              </a:stretch>
            </p:blipFill>
            <p:spPr>
              <a:xfrm>
                <a:off x="2210150" y="2064197"/>
                <a:ext cx="1262791" cy="1262791"/>
              </a:xfrm>
              <a:prstGeom prst="rect">
                <a:avLst/>
              </a:prstGeom>
            </p:spPr>
          </p:pic>
          <p:pic>
            <p:nvPicPr>
              <p:cNvPr id="42" name="Picture 41"/>
              <p:cNvPicPr>
                <a:picLocks noChangeAspect="1"/>
              </p:cNvPicPr>
              <p:nvPr/>
            </p:nvPicPr>
            <p:blipFill>
              <a:blip r:embed="rId5"/>
              <a:stretch>
                <a:fillRect/>
              </a:stretch>
            </p:blipFill>
            <p:spPr>
              <a:xfrm>
                <a:off x="0" y="1436758"/>
                <a:ext cx="2249294" cy="2249294"/>
              </a:xfrm>
              <a:prstGeom prst="rect">
                <a:avLst/>
              </a:prstGeom>
            </p:spPr>
          </p:pic>
        </p:grpSp>
        <p:pic>
          <p:nvPicPr>
            <p:cNvPr id="33" name="Picture 32" descr="Screen Shot 2017-02-03 at 3.17.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554" y="1226629"/>
              <a:ext cx="5696014" cy="840000"/>
            </a:xfrm>
            <a:prstGeom prst="rect">
              <a:avLst/>
            </a:prstGeom>
          </p:spPr>
        </p:pic>
      </p:grpSp>
      <p:grpSp>
        <p:nvGrpSpPr>
          <p:cNvPr id="11" name="Group 10"/>
          <p:cNvGrpSpPr/>
          <p:nvPr/>
        </p:nvGrpSpPr>
        <p:grpSpPr>
          <a:xfrm>
            <a:off x="1794455" y="2381945"/>
            <a:ext cx="5141358" cy="2723283"/>
            <a:chOff x="399428" y="3155931"/>
            <a:chExt cx="5141358" cy="2723283"/>
          </a:xfrm>
        </p:grpSpPr>
        <p:grpSp>
          <p:nvGrpSpPr>
            <p:cNvPr id="43" name="Group 42"/>
            <p:cNvGrpSpPr/>
            <p:nvPr/>
          </p:nvGrpSpPr>
          <p:grpSpPr>
            <a:xfrm>
              <a:off x="399428" y="3155931"/>
              <a:ext cx="5141358" cy="2723283"/>
              <a:chOff x="803463" y="2324326"/>
              <a:chExt cx="5141358" cy="3631043"/>
            </a:xfrm>
          </p:grpSpPr>
          <p:pic>
            <p:nvPicPr>
              <p:cNvPr id="44" name="Picture 43" descr="Screen Shot 2017-02-02 at 8.33.5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52" y="4895169"/>
                <a:ext cx="2201085" cy="841861"/>
              </a:xfrm>
              <a:prstGeom prst="rect">
                <a:avLst/>
              </a:prstGeom>
            </p:spPr>
          </p:pic>
          <p:pic>
            <p:nvPicPr>
              <p:cNvPr id="46" name="Picture 45"/>
              <p:cNvPicPr>
                <a:picLocks noChangeAspect="1"/>
              </p:cNvPicPr>
              <p:nvPr/>
            </p:nvPicPr>
            <p:blipFill>
              <a:blip r:embed="rId8"/>
              <a:stretch>
                <a:fillRect/>
              </a:stretch>
            </p:blipFill>
            <p:spPr>
              <a:xfrm>
                <a:off x="3857927" y="2324326"/>
                <a:ext cx="2086894" cy="2832699"/>
              </a:xfrm>
              <a:prstGeom prst="rect">
                <a:avLst/>
              </a:prstGeom>
            </p:spPr>
          </p:pic>
          <p:pic>
            <p:nvPicPr>
              <p:cNvPr id="47" name="Picture 46"/>
              <p:cNvPicPr>
                <a:picLocks noChangeAspect="1"/>
              </p:cNvPicPr>
              <p:nvPr/>
            </p:nvPicPr>
            <p:blipFill>
              <a:blip r:embed="rId9"/>
              <a:stretch>
                <a:fillRect/>
              </a:stretch>
            </p:blipFill>
            <p:spPr>
              <a:xfrm>
                <a:off x="2330144" y="4304939"/>
                <a:ext cx="2795771" cy="420448"/>
              </a:xfrm>
              <a:prstGeom prst="rect">
                <a:avLst/>
              </a:prstGeom>
            </p:spPr>
          </p:pic>
          <p:pic>
            <p:nvPicPr>
              <p:cNvPr id="48" name="Picture 47" descr="Screen Shot 2017-02-01 at 7.18.24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7072" y="4895169"/>
                <a:ext cx="2709747" cy="1060200"/>
              </a:xfrm>
              <a:prstGeom prst="rect">
                <a:avLst/>
              </a:prstGeom>
            </p:spPr>
          </p:pic>
          <p:pic>
            <p:nvPicPr>
              <p:cNvPr id="49" name="Picture 48"/>
              <p:cNvPicPr>
                <a:picLocks noChangeAspect="1"/>
              </p:cNvPicPr>
              <p:nvPr/>
            </p:nvPicPr>
            <p:blipFill>
              <a:blip r:embed="rId11"/>
              <a:stretch>
                <a:fillRect/>
              </a:stretch>
            </p:blipFill>
            <p:spPr>
              <a:xfrm>
                <a:off x="803463" y="3160792"/>
                <a:ext cx="1526681" cy="1564594"/>
              </a:xfrm>
              <a:prstGeom prst="rect">
                <a:avLst/>
              </a:prstGeom>
            </p:spPr>
          </p:pic>
        </p:grpSp>
        <p:grpSp>
          <p:nvGrpSpPr>
            <p:cNvPr id="51" name="Group 50"/>
            <p:cNvGrpSpPr/>
            <p:nvPr/>
          </p:nvGrpSpPr>
          <p:grpSpPr>
            <a:xfrm>
              <a:off x="1944694" y="3809946"/>
              <a:ext cx="1411302" cy="727697"/>
              <a:chOff x="2933849" y="1418466"/>
              <a:chExt cx="1411302" cy="727697"/>
            </a:xfrm>
          </p:grpSpPr>
          <p:grpSp>
            <p:nvGrpSpPr>
              <p:cNvPr id="52" name="Group 51"/>
              <p:cNvGrpSpPr/>
              <p:nvPr/>
            </p:nvGrpSpPr>
            <p:grpSpPr>
              <a:xfrm>
                <a:off x="2933849" y="1418466"/>
                <a:ext cx="1411302" cy="727697"/>
                <a:chOff x="2992740" y="2222785"/>
                <a:chExt cx="1411302" cy="727697"/>
              </a:xfrm>
            </p:grpSpPr>
            <p:sp>
              <p:nvSpPr>
                <p:cNvPr id="54" name="Rounded Rectangle 53"/>
                <p:cNvSpPr/>
                <p:nvPr/>
              </p:nvSpPr>
              <p:spPr>
                <a:xfrm>
                  <a:off x="2992740" y="2222785"/>
                  <a:ext cx="1411302" cy="727697"/>
                </a:xfrm>
                <a:prstGeom prst="roundRect">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12"/>
                <a:stretch>
                  <a:fillRect/>
                </a:stretch>
              </p:blipFill>
              <p:spPr>
                <a:xfrm>
                  <a:off x="3071982" y="2630323"/>
                  <a:ext cx="1270954" cy="278223"/>
                </a:xfrm>
                <a:prstGeom prst="rect">
                  <a:avLst/>
                </a:prstGeom>
              </p:spPr>
            </p:pic>
          </p:grpSp>
          <p:pic>
            <p:nvPicPr>
              <p:cNvPr id="53" name="Picture 52"/>
              <p:cNvPicPr>
                <a:picLocks noChangeAspect="1"/>
              </p:cNvPicPr>
              <p:nvPr/>
            </p:nvPicPr>
            <p:blipFill>
              <a:blip r:embed="rId13"/>
              <a:stretch>
                <a:fillRect/>
              </a:stretch>
            </p:blipFill>
            <p:spPr>
              <a:xfrm>
                <a:off x="3332225" y="1450914"/>
                <a:ext cx="652258" cy="371263"/>
              </a:xfrm>
              <a:prstGeom prst="rect">
                <a:avLst/>
              </a:prstGeom>
            </p:spPr>
          </p:pic>
        </p:grpSp>
      </p:grpSp>
    </p:spTree>
    <p:extLst>
      <p:ext uri="{BB962C8B-B14F-4D97-AF65-F5344CB8AC3E}">
        <p14:creationId xmlns:p14="http://schemas.microsoft.com/office/powerpoint/2010/main" val="324677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623CEA5A-4418-A342-9DF5-182A96ADF94E}"/>
              </a:ext>
            </a:extLst>
          </p:cNvPr>
          <p:cNvSpPr>
            <a:spLocks noGrp="1"/>
          </p:cNvSpPr>
          <p:nvPr>
            <p:ph type="title"/>
          </p:nvPr>
        </p:nvSpPr>
        <p:spPr>
          <a:xfrm>
            <a:off x="122548" y="35607"/>
            <a:ext cx="7227887" cy="735012"/>
          </a:xfrm>
        </p:spPr>
        <p:txBody>
          <a:bodyPr/>
          <a:lstStyle/>
          <a:p>
            <a:r>
              <a:rPr lang="en-US" dirty="0"/>
              <a:t>A flood of microbiome data</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08" y="1193328"/>
            <a:ext cx="4289455" cy="3889866"/>
          </a:xfrm>
        </p:spPr>
      </p:pic>
      <p:sp>
        <p:nvSpPr>
          <p:cNvPr id="3" name="Rectangle 2"/>
          <p:cNvSpPr/>
          <p:nvPr/>
        </p:nvSpPr>
        <p:spPr>
          <a:xfrm>
            <a:off x="37708" y="1119214"/>
            <a:ext cx="5617051" cy="461665"/>
          </a:xfrm>
          <a:prstGeom prst="rect">
            <a:avLst/>
          </a:prstGeom>
        </p:spPr>
        <p:txBody>
          <a:bodyPr wrap="square">
            <a:spAutoFit/>
          </a:bodyPr>
          <a:lstStyle/>
          <a:p>
            <a:r>
              <a:rPr lang="en-US" sz="2400" dirty="0">
                <a:latin typeface="Arial" charset="0"/>
                <a:ea typeface="Arial" charset="0"/>
                <a:cs typeface="Arial" charset="0"/>
              </a:rPr>
              <a:t>Tremendous growth of microbiome data</a:t>
            </a:r>
          </a:p>
        </p:txBody>
      </p:sp>
      <p:sp>
        <p:nvSpPr>
          <p:cNvPr id="13" name="TextBox 12"/>
          <p:cNvSpPr txBox="1"/>
          <p:nvPr/>
        </p:nvSpPr>
        <p:spPr>
          <a:xfrm>
            <a:off x="1315281" y="4243222"/>
            <a:ext cx="3011882" cy="276999"/>
          </a:xfrm>
          <a:prstGeom prst="rect">
            <a:avLst/>
          </a:prstGeom>
          <a:noFill/>
        </p:spPr>
        <p:txBody>
          <a:bodyPr wrap="square" rtlCol="0">
            <a:spAutoFit/>
          </a:bodyPr>
          <a:lstStyle/>
          <a:p>
            <a:r>
              <a:rPr lang="en-US" sz="1200" dirty="0">
                <a:latin typeface="Arial" charset="0"/>
                <a:ea typeface="Arial" charset="0"/>
                <a:cs typeface="Arial" charset="0"/>
              </a:rPr>
              <a:t>Courtesy of Guy Cochrane (ENA/INSDC)</a:t>
            </a:r>
            <a:endParaRPr lang="en-US" sz="1200" i="1" dirty="0">
              <a:latin typeface="Arial" charset="0"/>
              <a:ea typeface="Arial" charset="0"/>
              <a:cs typeface="Arial"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564" y="1557122"/>
            <a:ext cx="4675436" cy="3365369"/>
          </a:xfrm>
          <a:prstGeom prst="rect">
            <a:avLst/>
          </a:prstGeom>
        </p:spPr>
      </p:pic>
      <p:sp>
        <p:nvSpPr>
          <p:cNvPr id="14" name="Rectangle 13"/>
          <p:cNvSpPr/>
          <p:nvPr/>
        </p:nvSpPr>
        <p:spPr>
          <a:xfrm>
            <a:off x="122548" y="5269532"/>
            <a:ext cx="8898904" cy="1200329"/>
          </a:xfrm>
          <a:prstGeom prst="rect">
            <a:avLst/>
          </a:prstGeom>
        </p:spPr>
        <p:txBody>
          <a:bodyPr wrap="square">
            <a:spAutoFit/>
          </a:bodyPr>
          <a:lstStyle/>
          <a:p>
            <a:pPr algn="just"/>
            <a:r>
              <a:rPr lang="en-US" sz="2400" dirty="0">
                <a:effectLst/>
                <a:latin typeface="Arial" charset="0"/>
                <a:ea typeface="Arial" charset="0"/>
                <a:cs typeface="Arial" charset="0"/>
              </a:rPr>
              <a:t>Advances in DNA sequencing and related ‘omics technologies have </a:t>
            </a:r>
            <a:r>
              <a:rPr lang="en-US" sz="2400" b="1" u="sng" dirty="0">
                <a:effectLst/>
                <a:latin typeface="Arial" charset="0"/>
                <a:ea typeface="Arial" charset="0"/>
                <a:cs typeface="Arial" charset="0"/>
              </a:rPr>
              <a:t>far outpaced</a:t>
            </a:r>
            <a:r>
              <a:rPr lang="en-US" sz="2400" dirty="0">
                <a:effectLst/>
                <a:latin typeface="Arial" charset="0"/>
                <a:ea typeface="Arial" charset="0"/>
                <a:cs typeface="Arial" charset="0"/>
              </a:rPr>
              <a:t> our infrastructure for collecting, processing, and distributing this information in an effective and uniform way. </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370971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1402" y="858100"/>
            <a:ext cx="8795208" cy="830997"/>
          </a:xfrm>
          <a:prstGeom prst="rect">
            <a:avLst/>
          </a:prstGeom>
        </p:spPr>
        <p:txBody>
          <a:bodyPr wrap="square">
            <a:spAutoFit/>
          </a:bodyPr>
          <a:lstStyle/>
          <a:p>
            <a:pPr algn="ctr"/>
            <a:r>
              <a:rPr lang="en-US" sz="2400" b="1" dirty="0">
                <a:latin typeface="Arial" charset="0"/>
                <a:ea typeface="Arial" charset="0"/>
                <a:cs typeface="Arial" charset="0"/>
              </a:rPr>
              <a:t>What grand challenges could be tackled </a:t>
            </a:r>
          </a:p>
          <a:p>
            <a:pPr algn="ctr"/>
            <a:r>
              <a:rPr lang="en-US" sz="2400" b="1" dirty="0">
                <a:latin typeface="Arial" charset="0"/>
                <a:ea typeface="Arial" charset="0"/>
                <a:cs typeface="Arial" charset="0"/>
              </a:rPr>
              <a:t>if we harness this scale of data?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77" y="1689097"/>
            <a:ext cx="7041823" cy="5068689"/>
          </a:xfrm>
          <a:prstGeom prst="rect">
            <a:avLst/>
          </a:prstGeom>
        </p:spPr>
      </p:pic>
    </p:spTree>
    <p:extLst>
      <p:ext uri="{BB962C8B-B14F-4D97-AF65-F5344CB8AC3E}">
        <p14:creationId xmlns:p14="http://schemas.microsoft.com/office/powerpoint/2010/main" val="4001161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 name="Group 203"/>
          <p:cNvGrpSpPr/>
          <p:nvPr/>
        </p:nvGrpSpPr>
        <p:grpSpPr>
          <a:xfrm>
            <a:off x="369880" y="2440133"/>
            <a:ext cx="3183294" cy="348449"/>
            <a:chOff x="-616543" y="1991777"/>
            <a:chExt cx="3835294" cy="419818"/>
          </a:xfrm>
        </p:grpSpPr>
        <p:cxnSp>
          <p:nvCxnSpPr>
            <p:cNvPr id="205" name="Straight Connector 204"/>
            <p:cNvCxnSpPr/>
            <p:nvPr/>
          </p:nvCxnSpPr>
          <p:spPr>
            <a:xfrm>
              <a:off x="300650" y="2187700"/>
              <a:ext cx="2015850" cy="673"/>
            </a:xfrm>
            <a:prstGeom prst="line">
              <a:avLst/>
            </a:prstGeom>
            <a:noFill/>
            <a:ln w="38100" cap="flat" cmpd="sng" algn="ctr">
              <a:solidFill>
                <a:srgbClr val="343434"/>
              </a:solidFill>
              <a:prstDash val="solid"/>
            </a:ln>
            <a:effectLst/>
          </p:spPr>
        </p:cxnSp>
        <p:sp>
          <p:nvSpPr>
            <p:cNvPr id="206" name="TextBox 205"/>
            <p:cNvSpPr txBox="1"/>
            <p:nvPr/>
          </p:nvSpPr>
          <p:spPr>
            <a:xfrm>
              <a:off x="-616543" y="1991777"/>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sp>
          <p:nvSpPr>
            <p:cNvPr id="207" name="TextBox 206"/>
            <p:cNvSpPr txBox="1"/>
            <p:nvPr/>
          </p:nvSpPr>
          <p:spPr>
            <a:xfrm>
              <a:off x="2301558" y="2003699"/>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grpSp>
      <p:sp>
        <p:nvSpPr>
          <p:cNvPr id="7" name="Title 6"/>
          <p:cNvSpPr>
            <a:spLocks noGrp="1"/>
          </p:cNvSpPr>
          <p:nvPr>
            <p:ph type="title"/>
          </p:nvPr>
        </p:nvSpPr>
        <p:spPr>
          <a:xfrm>
            <a:off x="0" y="0"/>
            <a:ext cx="7543800" cy="800100"/>
          </a:xfrm>
        </p:spPr>
        <p:txBody>
          <a:bodyPr>
            <a:normAutofit/>
          </a:bodyPr>
          <a:lstStyle/>
          <a:p>
            <a:r>
              <a:rPr lang="en-US" dirty="0"/>
              <a:t>Identifying taxonomic ‘blind spots’</a:t>
            </a:r>
          </a:p>
        </p:txBody>
      </p:sp>
      <p:grpSp>
        <p:nvGrpSpPr>
          <p:cNvPr id="97" name="Group 96"/>
          <p:cNvGrpSpPr/>
          <p:nvPr/>
        </p:nvGrpSpPr>
        <p:grpSpPr>
          <a:xfrm>
            <a:off x="374111" y="1614663"/>
            <a:ext cx="3183294" cy="348449"/>
            <a:chOff x="-616543" y="1991777"/>
            <a:chExt cx="3835294" cy="419818"/>
          </a:xfrm>
        </p:grpSpPr>
        <p:cxnSp>
          <p:nvCxnSpPr>
            <p:cNvPr id="120" name="Straight Connector 119"/>
            <p:cNvCxnSpPr/>
            <p:nvPr/>
          </p:nvCxnSpPr>
          <p:spPr>
            <a:xfrm>
              <a:off x="300650" y="2187700"/>
              <a:ext cx="2015850" cy="673"/>
            </a:xfrm>
            <a:prstGeom prst="line">
              <a:avLst/>
            </a:prstGeom>
            <a:noFill/>
            <a:ln w="38100" cap="flat" cmpd="sng" algn="ctr">
              <a:solidFill>
                <a:srgbClr val="343434"/>
              </a:solidFill>
              <a:prstDash val="solid"/>
            </a:ln>
            <a:effectLst/>
          </p:spPr>
        </p:cxnSp>
        <p:sp>
          <p:nvSpPr>
            <p:cNvPr id="121" name="TextBox 120"/>
            <p:cNvSpPr txBox="1"/>
            <p:nvPr/>
          </p:nvSpPr>
          <p:spPr>
            <a:xfrm>
              <a:off x="-616543" y="1991777"/>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sp>
          <p:nvSpPr>
            <p:cNvPr id="122" name="TextBox 121"/>
            <p:cNvSpPr txBox="1"/>
            <p:nvPr/>
          </p:nvSpPr>
          <p:spPr>
            <a:xfrm>
              <a:off x="2301558" y="2003699"/>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grpSp>
      <p:grpSp>
        <p:nvGrpSpPr>
          <p:cNvPr id="99" name="Group 98"/>
          <p:cNvGrpSpPr/>
          <p:nvPr/>
        </p:nvGrpSpPr>
        <p:grpSpPr>
          <a:xfrm>
            <a:off x="374111" y="2051167"/>
            <a:ext cx="3183294" cy="348449"/>
            <a:chOff x="-616543" y="1991777"/>
            <a:chExt cx="3835294" cy="419818"/>
          </a:xfrm>
        </p:grpSpPr>
        <p:cxnSp>
          <p:nvCxnSpPr>
            <p:cNvPr id="114" name="Straight Connector 113"/>
            <p:cNvCxnSpPr/>
            <p:nvPr/>
          </p:nvCxnSpPr>
          <p:spPr>
            <a:xfrm>
              <a:off x="300650" y="2187700"/>
              <a:ext cx="2015850" cy="673"/>
            </a:xfrm>
            <a:prstGeom prst="line">
              <a:avLst/>
            </a:prstGeom>
            <a:noFill/>
            <a:ln w="38100" cap="flat" cmpd="sng" algn="ctr">
              <a:solidFill>
                <a:srgbClr val="343434"/>
              </a:solidFill>
              <a:prstDash val="solid"/>
            </a:ln>
            <a:effectLst/>
          </p:spPr>
        </p:cxnSp>
        <p:sp>
          <p:nvSpPr>
            <p:cNvPr id="115" name="TextBox 114"/>
            <p:cNvSpPr txBox="1"/>
            <p:nvPr/>
          </p:nvSpPr>
          <p:spPr>
            <a:xfrm>
              <a:off x="-616543" y="1991777"/>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sp>
          <p:nvSpPr>
            <p:cNvPr id="116" name="TextBox 115"/>
            <p:cNvSpPr txBox="1"/>
            <p:nvPr/>
          </p:nvSpPr>
          <p:spPr>
            <a:xfrm>
              <a:off x="2301558" y="2003699"/>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grpSp>
      <p:grpSp>
        <p:nvGrpSpPr>
          <p:cNvPr id="100" name="Group 99"/>
          <p:cNvGrpSpPr/>
          <p:nvPr/>
        </p:nvGrpSpPr>
        <p:grpSpPr>
          <a:xfrm>
            <a:off x="374111" y="2871488"/>
            <a:ext cx="3183294" cy="348449"/>
            <a:chOff x="-616543" y="1991777"/>
            <a:chExt cx="3835294" cy="419818"/>
          </a:xfrm>
        </p:grpSpPr>
        <p:cxnSp>
          <p:nvCxnSpPr>
            <p:cNvPr id="111" name="Straight Connector 110"/>
            <p:cNvCxnSpPr/>
            <p:nvPr/>
          </p:nvCxnSpPr>
          <p:spPr>
            <a:xfrm>
              <a:off x="300650" y="2187700"/>
              <a:ext cx="2015850" cy="673"/>
            </a:xfrm>
            <a:prstGeom prst="line">
              <a:avLst/>
            </a:prstGeom>
            <a:noFill/>
            <a:ln w="38100" cap="flat" cmpd="sng" algn="ctr">
              <a:solidFill>
                <a:srgbClr val="343434"/>
              </a:solidFill>
              <a:prstDash val="solid"/>
            </a:ln>
            <a:effectLst/>
          </p:spPr>
        </p:cxnSp>
        <p:sp>
          <p:nvSpPr>
            <p:cNvPr id="112" name="TextBox 111"/>
            <p:cNvSpPr txBox="1"/>
            <p:nvPr/>
          </p:nvSpPr>
          <p:spPr>
            <a:xfrm>
              <a:off x="-616543" y="1991777"/>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sp>
          <p:nvSpPr>
            <p:cNvPr id="113" name="TextBox 112"/>
            <p:cNvSpPr txBox="1"/>
            <p:nvPr/>
          </p:nvSpPr>
          <p:spPr>
            <a:xfrm>
              <a:off x="2301558" y="2003699"/>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grpSp>
      <p:grpSp>
        <p:nvGrpSpPr>
          <p:cNvPr id="101" name="Group 100"/>
          <p:cNvGrpSpPr/>
          <p:nvPr/>
        </p:nvGrpSpPr>
        <p:grpSpPr>
          <a:xfrm>
            <a:off x="374111" y="3334663"/>
            <a:ext cx="3183294" cy="348449"/>
            <a:chOff x="-616543" y="1991777"/>
            <a:chExt cx="3835294" cy="419818"/>
          </a:xfrm>
        </p:grpSpPr>
        <p:cxnSp>
          <p:nvCxnSpPr>
            <p:cNvPr id="108" name="Straight Connector 107"/>
            <p:cNvCxnSpPr/>
            <p:nvPr/>
          </p:nvCxnSpPr>
          <p:spPr>
            <a:xfrm>
              <a:off x="300650" y="2187700"/>
              <a:ext cx="2015850" cy="673"/>
            </a:xfrm>
            <a:prstGeom prst="line">
              <a:avLst/>
            </a:prstGeom>
            <a:noFill/>
            <a:ln w="38100" cap="flat" cmpd="sng" algn="ctr">
              <a:solidFill>
                <a:srgbClr val="343434"/>
              </a:solidFill>
              <a:prstDash val="solid"/>
            </a:ln>
            <a:effectLst/>
          </p:spPr>
        </p:cxnSp>
        <p:sp>
          <p:nvSpPr>
            <p:cNvPr id="109" name="TextBox 108"/>
            <p:cNvSpPr txBox="1"/>
            <p:nvPr/>
          </p:nvSpPr>
          <p:spPr>
            <a:xfrm>
              <a:off x="-616543" y="1991777"/>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sp>
          <p:nvSpPr>
            <p:cNvPr id="110" name="TextBox 109"/>
            <p:cNvSpPr txBox="1"/>
            <p:nvPr/>
          </p:nvSpPr>
          <p:spPr>
            <a:xfrm>
              <a:off x="2301558" y="2003699"/>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grpSp>
      <p:grpSp>
        <p:nvGrpSpPr>
          <p:cNvPr id="203" name="Group 202"/>
          <p:cNvGrpSpPr/>
          <p:nvPr/>
        </p:nvGrpSpPr>
        <p:grpSpPr>
          <a:xfrm>
            <a:off x="153600" y="1107030"/>
            <a:ext cx="3711406" cy="1706685"/>
            <a:chOff x="157266" y="1112013"/>
            <a:chExt cx="3711406" cy="1706685"/>
          </a:xfrm>
        </p:grpSpPr>
        <p:grpSp>
          <p:nvGrpSpPr>
            <p:cNvPr id="202" name="Group 201"/>
            <p:cNvGrpSpPr/>
            <p:nvPr/>
          </p:nvGrpSpPr>
          <p:grpSpPr>
            <a:xfrm>
              <a:off x="374111" y="2387888"/>
              <a:ext cx="3183294" cy="430810"/>
              <a:chOff x="374111" y="2387888"/>
              <a:chExt cx="3183294" cy="430810"/>
            </a:xfrm>
          </p:grpSpPr>
          <p:grpSp>
            <p:nvGrpSpPr>
              <p:cNvPr id="98" name="Group 97"/>
              <p:cNvGrpSpPr/>
              <p:nvPr/>
            </p:nvGrpSpPr>
            <p:grpSpPr>
              <a:xfrm>
                <a:off x="374111" y="2440678"/>
                <a:ext cx="3183294" cy="348449"/>
                <a:chOff x="-616543" y="1991777"/>
                <a:chExt cx="3835294" cy="419818"/>
              </a:xfrm>
            </p:grpSpPr>
            <p:cxnSp>
              <p:nvCxnSpPr>
                <p:cNvPr id="117" name="Straight Connector 116"/>
                <p:cNvCxnSpPr/>
                <p:nvPr/>
              </p:nvCxnSpPr>
              <p:spPr>
                <a:xfrm>
                  <a:off x="300650" y="2187700"/>
                  <a:ext cx="2015850" cy="673"/>
                </a:xfrm>
                <a:prstGeom prst="line">
                  <a:avLst/>
                </a:prstGeom>
                <a:noFill/>
                <a:ln w="38100" cap="flat" cmpd="sng" algn="ctr">
                  <a:solidFill>
                    <a:srgbClr val="FF0000"/>
                  </a:solidFill>
                  <a:prstDash val="solid"/>
                </a:ln>
                <a:effectLst/>
              </p:spPr>
            </p:cxnSp>
            <p:sp>
              <p:nvSpPr>
                <p:cNvPr id="118" name="TextBox 117"/>
                <p:cNvSpPr txBox="1"/>
                <p:nvPr/>
              </p:nvSpPr>
              <p:spPr>
                <a:xfrm>
                  <a:off x="-616543" y="1991777"/>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sp>
              <p:nvSpPr>
                <p:cNvPr id="119" name="TextBox 118"/>
                <p:cNvSpPr txBox="1"/>
                <p:nvPr/>
              </p:nvSpPr>
              <p:spPr>
                <a:xfrm>
                  <a:off x="2301558" y="2003699"/>
                  <a:ext cx="917193" cy="407896"/>
                </a:xfrm>
                <a:prstGeom prst="rect">
                  <a:avLst/>
                </a:prstGeom>
                <a:solidFill>
                  <a:sysClr val="window" lastClr="FFFFFF">
                    <a:lumMod val="65000"/>
                  </a:sysClr>
                </a:solidFill>
                <a:ln w="25400">
                  <a:solidFill>
                    <a:srgbClr val="34343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charset="0"/>
                      <a:ea typeface="Arial" charset="0"/>
                      <a:cs typeface="Arial" charset="0"/>
                    </a:rPr>
                    <a:t>primer</a:t>
                  </a:r>
                </a:p>
              </p:txBody>
            </p:sp>
          </p:grpSp>
          <p:grpSp>
            <p:nvGrpSpPr>
              <p:cNvPr id="102" name="Group 101"/>
              <p:cNvGrpSpPr/>
              <p:nvPr/>
            </p:nvGrpSpPr>
            <p:grpSpPr>
              <a:xfrm>
                <a:off x="596329" y="2387888"/>
                <a:ext cx="2779783" cy="430810"/>
                <a:chOff x="590589" y="1729126"/>
                <a:chExt cx="2160117" cy="230985"/>
              </a:xfrm>
            </p:grpSpPr>
            <p:grpSp>
              <p:nvGrpSpPr>
                <p:cNvPr id="103" name="Group 13"/>
                <p:cNvGrpSpPr>
                  <a:grpSpLocks/>
                </p:cNvGrpSpPr>
                <p:nvPr/>
              </p:nvGrpSpPr>
              <p:grpSpPr bwMode="auto">
                <a:xfrm>
                  <a:off x="590589" y="1729130"/>
                  <a:ext cx="230444" cy="230981"/>
                  <a:chOff x="1883650" y="5387654"/>
                  <a:chExt cx="230430" cy="230430"/>
                </a:xfrm>
              </p:grpSpPr>
              <p:cxnSp>
                <p:nvCxnSpPr>
                  <p:cNvPr id="106" name="Straight Connector 105"/>
                  <p:cNvCxnSpPr/>
                  <p:nvPr/>
                </p:nvCxnSpPr>
                <p:spPr>
                  <a:xfrm>
                    <a:off x="1883650" y="5387654"/>
                    <a:ext cx="230174" cy="247059"/>
                  </a:xfrm>
                  <a:prstGeom prst="line">
                    <a:avLst/>
                  </a:prstGeom>
                  <a:noFill/>
                  <a:ln w="38100" cap="flat" cmpd="sng" algn="ctr">
                    <a:solidFill>
                      <a:srgbClr val="FF0000"/>
                    </a:solidFill>
                    <a:prstDash val="solid"/>
                  </a:ln>
                  <a:effectLst>
                    <a:outerShdw blurRad="40000" dist="20000" dir="5400000" rotWithShape="0">
                      <a:srgbClr val="000000">
                        <a:alpha val="38000"/>
                      </a:srgbClr>
                    </a:outerShdw>
                  </a:effectLst>
                </p:spPr>
              </p:cxnSp>
              <p:cxnSp>
                <p:nvCxnSpPr>
                  <p:cNvPr id="107" name="Straight Connector 106"/>
                  <p:cNvCxnSpPr/>
                  <p:nvPr/>
                </p:nvCxnSpPr>
                <p:spPr>
                  <a:xfrm flipV="1">
                    <a:off x="1883650" y="5387654"/>
                    <a:ext cx="230174" cy="247059"/>
                  </a:xfrm>
                  <a:prstGeom prst="line">
                    <a:avLst/>
                  </a:prstGeom>
                  <a:noFill/>
                  <a:ln w="38100" cap="flat" cmpd="sng" algn="ctr">
                    <a:solidFill>
                      <a:srgbClr val="FF0000"/>
                    </a:solidFill>
                    <a:prstDash val="solid"/>
                  </a:ln>
                  <a:effectLst>
                    <a:outerShdw blurRad="40000" dist="20000" dir="5400000" rotWithShape="0">
                      <a:srgbClr val="000000">
                        <a:alpha val="38000"/>
                      </a:srgbClr>
                    </a:outerShdw>
                  </a:effectLst>
                </p:spPr>
              </p:cxnSp>
            </p:grpSp>
            <p:cxnSp>
              <p:nvCxnSpPr>
                <p:cNvPr id="104" name="Straight Connector 103"/>
                <p:cNvCxnSpPr/>
                <p:nvPr/>
              </p:nvCxnSpPr>
              <p:spPr bwMode="auto">
                <a:xfrm>
                  <a:off x="2520519" y="1729126"/>
                  <a:ext cx="230187" cy="230187"/>
                </a:xfrm>
                <a:prstGeom prst="line">
                  <a:avLst/>
                </a:prstGeom>
                <a:noFill/>
                <a:ln w="38100" cap="flat" cmpd="sng" algn="ctr">
                  <a:solidFill>
                    <a:srgbClr val="FF0000"/>
                  </a:solidFill>
                  <a:prstDash val="solid"/>
                </a:ln>
                <a:effectLst>
                  <a:outerShdw blurRad="40000" dist="20000" dir="5400000" rotWithShape="0">
                    <a:srgbClr val="000000">
                      <a:alpha val="38000"/>
                    </a:srgbClr>
                  </a:outerShdw>
                </a:effectLst>
              </p:spPr>
            </p:cxnSp>
            <p:cxnSp>
              <p:nvCxnSpPr>
                <p:cNvPr id="105" name="Straight Connector 104"/>
                <p:cNvCxnSpPr/>
                <p:nvPr/>
              </p:nvCxnSpPr>
              <p:spPr bwMode="auto">
                <a:xfrm flipV="1">
                  <a:off x="2520519" y="1729128"/>
                  <a:ext cx="230187" cy="230187"/>
                </a:xfrm>
                <a:prstGeom prst="line">
                  <a:avLst/>
                </a:prstGeom>
                <a:noFill/>
                <a:ln w="38100" cap="flat" cmpd="sng" algn="ctr">
                  <a:solidFill>
                    <a:srgbClr val="FF0000"/>
                  </a:solidFill>
                  <a:prstDash val="solid"/>
                </a:ln>
                <a:effectLst>
                  <a:outerShdw blurRad="40000" dist="20000" dir="5400000" rotWithShape="0">
                    <a:srgbClr val="000000">
                      <a:alpha val="38000"/>
                    </a:srgbClr>
                  </a:outerShdw>
                </a:effectLst>
              </p:spPr>
            </p:cxnSp>
          </p:grpSp>
        </p:grpSp>
        <p:sp>
          <p:nvSpPr>
            <p:cNvPr id="123" name="TextBox 122"/>
            <p:cNvSpPr txBox="1"/>
            <p:nvPr/>
          </p:nvSpPr>
          <p:spPr>
            <a:xfrm>
              <a:off x="157266" y="1112013"/>
              <a:ext cx="371140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Arial" charset="0"/>
                  <a:ea typeface="Arial" charset="0"/>
                  <a:cs typeface="Arial" charset="0"/>
                </a:rPr>
                <a:t>Primer mismatches</a:t>
              </a:r>
            </a:p>
          </p:txBody>
        </p:sp>
      </p:grpSp>
      <p:grpSp>
        <p:nvGrpSpPr>
          <p:cNvPr id="209" name="Group 208"/>
          <p:cNvGrpSpPr/>
          <p:nvPr/>
        </p:nvGrpSpPr>
        <p:grpSpPr>
          <a:xfrm>
            <a:off x="529653" y="3700236"/>
            <a:ext cx="3195855" cy="2335240"/>
            <a:chOff x="529653" y="3700236"/>
            <a:chExt cx="3195855" cy="2335240"/>
          </a:xfrm>
        </p:grpSpPr>
        <p:grpSp>
          <p:nvGrpSpPr>
            <p:cNvPr id="199" name="Group 198"/>
            <p:cNvGrpSpPr/>
            <p:nvPr/>
          </p:nvGrpSpPr>
          <p:grpSpPr>
            <a:xfrm>
              <a:off x="529653" y="4143863"/>
              <a:ext cx="3195855" cy="1891613"/>
              <a:chOff x="529653" y="4143863"/>
              <a:chExt cx="3195855" cy="1891613"/>
            </a:xfrm>
          </p:grpSpPr>
          <p:grpSp>
            <p:nvGrpSpPr>
              <p:cNvPr id="189" name="Group 188"/>
              <p:cNvGrpSpPr/>
              <p:nvPr/>
            </p:nvGrpSpPr>
            <p:grpSpPr>
              <a:xfrm>
                <a:off x="529653" y="4143863"/>
                <a:ext cx="2575326" cy="1891613"/>
                <a:chOff x="-223804" y="4115633"/>
                <a:chExt cx="2575326" cy="1891613"/>
              </a:xfrm>
            </p:grpSpPr>
            <p:cxnSp>
              <p:nvCxnSpPr>
                <p:cNvPr id="124" name="Straight Connector 123"/>
                <p:cNvCxnSpPr/>
                <p:nvPr/>
              </p:nvCxnSpPr>
              <p:spPr>
                <a:xfrm>
                  <a:off x="1655432" y="4115633"/>
                  <a:ext cx="427838" cy="0"/>
                </a:xfrm>
                <a:prstGeom prst="line">
                  <a:avLst/>
                </a:prstGeom>
                <a:noFill/>
                <a:ln w="25400" cap="flat" cmpd="sng" algn="ctr">
                  <a:solidFill>
                    <a:srgbClr val="343434"/>
                  </a:solidFill>
                  <a:prstDash val="solid"/>
                </a:ln>
                <a:effectLst/>
              </p:spPr>
            </p:cxnSp>
            <p:cxnSp>
              <p:nvCxnSpPr>
                <p:cNvPr id="127" name="Straight Connector 126"/>
                <p:cNvCxnSpPr/>
                <p:nvPr/>
              </p:nvCxnSpPr>
              <p:spPr>
                <a:xfrm>
                  <a:off x="1655432" y="4268033"/>
                  <a:ext cx="263155" cy="0"/>
                </a:xfrm>
                <a:prstGeom prst="line">
                  <a:avLst/>
                </a:prstGeom>
                <a:noFill/>
                <a:ln w="25400" cap="flat" cmpd="sng" algn="ctr">
                  <a:solidFill>
                    <a:srgbClr val="343434"/>
                  </a:solidFill>
                  <a:prstDash val="solid"/>
                </a:ln>
                <a:effectLst/>
              </p:spPr>
            </p:cxnSp>
            <p:cxnSp>
              <p:nvCxnSpPr>
                <p:cNvPr id="128" name="Straight Connector 127"/>
                <p:cNvCxnSpPr/>
                <p:nvPr/>
              </p:nvCxnSpPr>
              <p:spPr>
                <a:xfrm>
                  <a:off x="1276055" y="4587951"/>
                  <a:ext cx="642532" cy="0"/>
                </a:xfrm>
                <a:prstGeom prst="line">
                  <a:avLst/>
                </a:prstGeom>
                <a:noFill/>
                <a:ln w="25400" cap="flat" cmpd="sng" algn="ctr">
                  <a:solidFill>
                    <a:srgbClr val="343434"/>
                  </a:solidFill>
                  <a:prstDash val="solid"/>
                </a:ln>
                <a:effectLst/>
              </p:spPr>
            </p:cxnSp>
            <p:cxnSp>
              <p:nvCxnSpPr>
                <p:cNvPr id="129" name="Straight Connector 128"/>
                <p:cNvCxnSpPr/>
                <p:nvPr/>
              </p:nvCxnSpPr>
              <p:spPr>
                <a:xfrm>
                  <a:off x="1276055" y="4190446"/>
                  <a:ext cx="379377" cy="559"/>
                </a:xfrm>
                <a:prstGeom prst="line">
                  <a:avLst/>
                </a:prstGeom>
                <a:noFill/>
                <a:ln w="25400" cap="flat" cmpd="sng" algn="ctr">
                  <a:solidFill>
                    <a:srgbClr val="343434"/>
                  </a:solidFill>
                  <a:prstDash val="solid"/>
                </a:ln>
                <a:effectLst/>
              </p:spPr>
            </p:cxnSp>
            <p:cxnSp>
              <p:nvCxnSpPr>
                <p:cNvPr id="134" name="Straight Connector 133"/>
                <p:cNvCxnSpPr/>
                <p:nvPr/>
              </p:nvCxnSpPr>
              <p:spPr>
                <a:xfrm>
                  <a:off x="1655432" y="4115633"/>
                  <a:ext cx="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276055" y="4191005"/>
                  <a:ext cx="0" cy="386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1923684" y="4505579"/>
                  <a:ext cx="278368" cy="0"/>
                </a:xfrm>
                <a:prstGeom prst="line">
                  <a:avLst/>
                </a:prstGeom>
                <a:noFill/>
                <a:ln w="25400" cap="flat" cmpd="sng" algn="ctr">
                  <a:solidFill>
                    <a:srgbClr val="343434"/>
                  </a:solidFill>
                  <a:prstDash val="solid"/>
                </a:ln>
                <a:effectLst/>
              </p:spPr>
            </p:cxnSp>
            <p:cxnSp>
              <p:nvCxnSpPr>
                <p:cNvPr id="143" name="Straight Connector 142"/>
                <p:cNvCxnSpPr/>
                <p:nvPr/>
              </p:nvCxnSpPr>
              <p:spPr>
                <a:xfrm>
                  <a:off x="1923684" y="4657979"/>
                  <a:ext cx="427838" cy="0"/>
                </a:xfrm>
                <a:prstGeom prst="line">
                  <a:avLst/>
                </a:prstGeom>
                <a:noFill/>
                <a:ln w="25400" cap="flat" cmpd="sng" algn="ctr">
                  <a:solidFill>
                    <a:srgbClr val="343434"/>
                  </a:solidFill>
                  <a:prstDash val="solid"/>
                </a:ln>
                <a:effectLst/>
              </p:spPr>
            </p:cxnSp>
            <p:cxnSp>
              <p:nvCxnSpPr>
                <p:cNvPr id="144" name="Straight Connector 143"/>
                <p:cNvCxnSpPr/>
                <p:nvPr/>
              </p:nvCxnSpPr>
              <p:spPr>
                <a:xfrm>
                  <a:off x="1923684" y="4505579"/>
                  <a:ext cx="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848217" y="4420433"/>
                  <a:ext cx="427838" cy="0"/>
                </a:xfrm>
                <a:prstGeom prst="line">
                  <a:avLst/>
                </a:prstGeom>
                <a:noFill/>
                <a:ln w="25400" cap="flat" cmpd="sng" algn="ctr">
                  <a:solidFill>
                    <a:srgbClr val="343434"/>
                  </a:solidFill>
                  <a:prstDash val="solid"/>
                </a:ln>
                <a:effectLst/>
              </p:spPr>
            </p:cxnSp>
            <p:cxnSp>
              <p:nvCxnSpPr>
                <p:cNvPr id="146" name="Straight Connector 145"/>
                <p:cNvCxnSpPr/>
                <p:nvPr/>
              </p:nvCxnSpPr>
              <p:spPr>
                <a:xfrm>
                  <a:off x="848217" y="4877633"/>
                  <a:ext cx="427838" cy="0"/>
                </a:xfrm>
                <a:prstGeom prst="line">
                  <a:avLst/>
                </a:prstGeom>
                <a:noFill/>
                <a:ln w="25400" cap="flat" cmpd="sng" algn="ctr">
                  <a:solidFill>
                    <a:srgbClr val="343434"/>
                  </a:solidFill>
                  <a:prstDash val="solid"/>
                </a:ln>
                <a:effectLst/>
              </p:spPr>
            </p:cxnSp>
            <p:cxnSp>
              <p:nvCxnSpPr>
                <p:cNvPr id="147" name="Straight Connector 146"/>
                <p:cNvCxnSpPr/>
                <p:nvPr/>
              </p:nvCxnSpPr>
              <p:spPr>
                <a:xfrm>
                  <a:off x="848217" y="4420433"/>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1276055" y="4739009"/>
                  <a:ext cx="427838" cy="0"/>
                </a:xfrm>
                <a:prstGeom prst="line">
                  <a:avLst/>
                </a:prstGeom>
                <a:noFill/>
                <a:ln w="25400" cap="flat" cmpd="sng" algn="ctr">
                  <a:solidFill>
                    <a:srgbClr val="343434"/>
                  </a:solidFill>
                  <a:prstDash val="solid"/>
                </a:ln>
                <a:effectLst/>
              </p:spPr>
            </p:cxnSp>
            <p:cxnSp>
              <p:nvCxnSpPr>
                <p:cNvPr id="150" name="Straight Connector 149"/>
                <p:cNvCxnSpPr/>
                <p:nvPr/>
              </p:nvCxnSpPr>
              <p:spPr>
                <a:xfrm>
                  <a:off x="1276055" y="4891409"/>
                  <a:ext cx="427838" cy="0"/>
                </a:xfrm>
                <a:prstGeom prst="line">
                  <a:avLst/>
                </a:prstGeom>
                <a:noFill/>
                <a:ln w="25400" cap="flat" cmpd="sng" algn="ctr">
                  <a:solidFill>
                    <a:srgbClr val="343434"/>
                  </a:solidFill>
                  <a:prstDash val="solid"/>
                </a:ln>
                <a:effectLst/>
              </p:spPr>
            </p:cxnSp>
            <p:cxnSp>
              <p:nvCxnSpPr>
                <p:cNvPr id="151" name="Straight Connector 150"/>
                <p:cNvCxnSpPr/>
                <p:nvPr/>
              </p:nvCxnSpPr>
              <p:spPr>
                <a:xfrm>
                  <a:off x="1276055" y="4739009"/>
                  <a:ext cx="0" cy="4276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276055" y="5014298"/>
                  <a:ext cx="427838" cy="0"/>
                </a:xfrm>
                <a:prstGeom prst="line">
                  <a:avLst/>
                </a:prstGeom>
                <a:noFill/>
                <a:ln w="25400" cap="flat" cmpd="sng" algn="ctr">
                  <a:solidFill>
                    <a:srgbClr val="343434"/>
                  </a:solidFill>
                  <a:prstDash val="solid"/>
                </a:ln>
                <a:effectLst/>
              </p:spPr>
            </p:cxnSp>
            <p:cxnSp>
              <p:nvCxnSpPr>
                <p:cNvPr id="153" name="Straight Connector 152"/>
                <p:cNvCxnSpPr/>
                <p:nvPr/>
              </p:nvCxnSpPr>
              <p:spPr>
                <a:xfrm>
                  <a:off x="1276055" y="5166698"/>
                  <a:ext cx="427838" cy="0"/>
                </a:xfrm>
                <a:prstGeom prst="line">
                  <a:avLst/>
                </a:prstGeom>
                <a:noFill/>
                <a:ln w="25400" cap="flat" cmpd="sng" algn="ctr">
                  <a:solidFill>
                    <a:srgbClr val="343434"/>
                  </a:solidFill>
                  <a:prstDash val="solid"/>
                </a:ln>
                <a:effectLst/>
              </p:spPr>
            </p:cxnSp>
            <p:cxnSp>
              <p:nvCxnSpPr>
                <p:cNvPr id="156" name="Straight Connector 155"/>
                <p:cNvCxnSpPr/>
                <p:nvPr/>
              </p:nvCxnSpPr>
              <p:spPr>
                <a:xfrm>
                  <a:off x="406401" y="4657979"/>
                  <a:ext cx="427838" cy="0"/>
                </a:xfrm>
                <a:prstGeom prst="line">
                  <a:avLst/>
                </a:prstGeom>
                <a:noFill/>
                <a:ln w="25400" cap="flat" cmpd="sng" algn="ctr">
                  <a:solidFill>
                    <a:srgbClr val="343434"/>
                  </a:solidFill>
                  <a:prstDash val="solid"/>
                </a:ln>
                <a:effectLst/>
              </p:spPr>
            </p:cxnSp>
            <p:cxnSp>
              <p:nvCxnSpPr>
                <p:cNvPr id="158" name="Straight Connector 157"/>
                <p:cNvCxnSpPr/>
                <p:nvPr/>
              </p:nvCxnSpPr>
              <p:spPr>
                <a:xfrm>
                  <a:off x="406401" y="4657979"/>
                  <a:ext cx="0" cy="12806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653638" y="5361481"/>
                  <a:ext cx="1001794" cy="0"/>
                </a:xfrm>
                <a:prstGeom prst="line">
                  <a:avLst/>
                </a:prstGeom>
                <a:noFill/>
                <a:ln w="25400" cap="flat" cmpd="sng" algn="ctr">
                  <a:solidFill>
                    <a:srgbClr val="FF0B2C"/>
                  </a:solidFill>
                  <a:prstDash val="sysDot"/>
                </a:ln>
                <a:effectLst/>
              </p:spPr>
            </p:cxnSp>
            <p:cxnSp>
              <p:nvCxnSpPr>
                <p:cNvPr id="163" name="Straight Connector 162"/>
                <p:cNvCxnSpPr/>
                <p:nvPr/>
              </p:nvCxnSpPr>
              <p:spPr>
                <a:xfrm>
                  <a:off x="1276055" y="5589890"/>
                  <a:ext cx="213919" cy="0"/>
                </a:xfrm>
                <a:prstGeom prst="line">
                  <a:avLst/>
                </a:prstGeom>
                <a:noFill/>
                <a:ln w="25400" cap="flat" cmpd="sng" algn="ctr">
                  <a:solidFill>
                    <a:srgbClr val="343434"/>
                  </a:solidFill>
                  <a:prstDash val="solid"/>
                </a:ln>
                <a:effectLst/>
              </p:spPr>
            </p:cxnSp>
            <p:cxnSp>
              <p:nvCxnSpPr>
                <p:cNvPr id="164" name="Straight Connector 163"/>
                <p:cNvCxnSpPr/>
                <p:nvPr/>
              </p:nvCxnSpPr>
              <p:spPr>
                <a:xfrm>
                  <a:off x="1276055" y="5742290"/>
                  <a:ext cx="427838" cy="0"/>
                </a:xfrm>
                <a:prstGeom prst="line">
                  <a:avLst/>
                </a:prstGeom>
                <a:noFill/>
                <a:ln w="25400" cap="flat" cmpd="sng" algn="ctr">
                  <a:solidFill>
                    <a:srgbClr val="343434"/>
                  </a:solidFill>
                  <a:prstDash val="solid"/>
                </a:ln>
                <a:effectLst/>
              </p:spPr>
            </p:cxnSp>
            <p:cxnSp>
              <p:nvCxnSpPr>
                <p:cNvPr id="165" name="Straight Connector 164"/>
                <p:cNvCxnSpPr/>
                <p:nvPr/>
              </p:nvCxnSpPr>
              <p:spPr>
                <a:xfrm>
                  <a:off x="1276055" y="5589890"/>
                  <a:ext cx="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1062136" y="5854846"/>
                  <a:ext cx="427838" cy="0"/>
                </a:xfrm>
                <a:prstGeom prst="line">
                  <a:avLst/>
                </a:prstGeom>
                <a:noFill/>
                <a:ln w="25400" cap="flat" cmpd="sng" algn="ctr">
                  <a:solidFill>
                    <a:srgbClr val="343434"/>
                  </a:solidFill>
                  <a:prstDash val="solid"/>
                </a:ln>
                <a:effectLst/>
              </p:spPr>
            </p:cxnSp>
            <p:cxnSp>
              <p:nvCxnSpPr>
                <p:cNvPr id="167" name="Straight Connector 166"/>
                <p:cNvCxnSpPr/>
                <p:nvPr/>
              </p:nvCxnSpPr>
              <p:spPr>
                <a:xfrm>
                  <a:off x="1062136" y="6007246"/>
                  <a:ext cx="427838" cy="0"/>
                </a:xfrm>
                <a:prstGeom prst="line">
                  <a:avLst/>
                </a:prstGeom>
                <a:noFill/>
                <a:ln w="25400" cap="flat" cmpd="sng" algn="ctr">
                  <a:solidFill>
                    <a:srgbClr val="343434"/>
                  </a:solidFill>
                  <a:prstDash val="solid"/>
                </a:ln>
                <a:effectLst/>
              </p:spPr>
            </p:cxnSp>
            <p:cxnSp>
              <p:nvCxnSpPr>
                <p:cNvPr id="168" name="Straight Connector 167"/>
                <p:cNvCxnSpPr/>
                <p:nvPr/>
              </p:nvCxnSpPr>
              <p:spPr>
                <a:xfrm>
                  <a:off x="1062136" y="5854846"/>
                  <a:ext cx="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20320" y="5669199"/>
                  <a:ext cx="641757" cy="0"/>
                </a:xfrm>
                <a:prstGeom prst="line">
                  <a:avLst/>
                </a:prstGeom>
                <a:noFill/>
                <a:ln w="25400" cap="flat" cmpd="sng" algn="ctr">
                  <a:solidFill>
                    <a:srgbClr val="343434"/>
                  </a:solidFill>
                  <a:prstDash val="solid"/>
                </a:ln>
                <a:effectLst/>
              </p:spPr>
            </p:cxnSp>
            <p:cxnSp>
              <p:nvCxnSpPr>
                <p:cNvPr id="175" name="Straight Connector 174"/>
                <p:cNvCxnSpPr/>
                <p:nvPr/>
              </p:nvCxnSpPr>
              <p:spPr>
                <a:xfrm>
                  <a:off x="620320" y="5361481"/>
                  <a:ext cx="0" cy="3077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06401" y="5521439"/>
                  <a:ext cx="213919" cy="0"/>
                </a:xfrm>
                <a:prstGeom prst="line">
                  <a:avLst/>
                </a:prstGeom>
                <a:noFill/>
                <a:ln w="25400" cap="flat" cmpd="sng" algn="ctr">
                  <a:solidFill>
                    <a:srgbClr val="343434"/>
                  </a:solidFill>
                  <a:prstDash val="solid"/>
                </a:ln>
                <a:effectLst/>
              </p:spPr>
            </p:cxnSp>
            <p:cxnSp>
              <p:nvCxnSpPr>
                <p:cNvPr id="181" name="Straight Connector 180"/>
                <p:cNvCxnSpPr/>
                <p:nvPr/>
              </p:nvCxnSpPr>
              <p:spPr>
                <a:xfrm>
                  <a:off x="-223804" y="5279253"/>
                  <a:ext cx="630205" cy="0"/>
                </a:xfrm>
                <a:prstGeom prst="line">
                  <a:avLst/>
                </a:prstGeom>
                <a:noFill/>
                <a:ln w="25400" cap="flat" cmpd="sng" algn="ctr">
                  <a:solidFill>
                    <a:srgbClr val="343434"/>
                  </a:solidFill>
                  <a:prstDash val="solid"/>
                </a:ln>
                <a:effectLst/>
              </p:spPr>
            </p:cxnSp>
            <p:cxnSp>
              <p:nvCxnSpPr>
                <p:cNvPr id="187" name="Straight Connector 186"/>
                <p:cNvCxnSpPr/>
                <p:nvPr/>
              </p:nvCxnSpPr>
              <p:spPr>
                <a:xfrm>
                  <a:off x="420379" y="5938651"/>
                  <a:ext cx="641757" cy="0"/>
                </a:xfrm>
                <a:prstGeom prst="line">
                  <a:avLst/>
                </a:prstGeom>
                <a:noFill/>
                <a:ln w="25400" cap="flat" cmpd="sng" algn="ctr">
                  <a:solidFill>
                    <a:srgbClr val="343434"/>
                  </a:solidFill>
                  <a:prstDash val="solid"/>
                </a:ln>
                <a:effectLst/>
              </p:spPr>
            </p:cxnSp>
          </p:grpSp>
          <p:sp>
            <p:nvSpPr>
              <p:cNvPr id="191" name="Rectangle 190"/>
              <p:cNvSpPr/>
              <p:nvPr/>
            </p:nvSpPr>
            <p:spPr>
              <a:xfrm>
                <a:off x="2457350" y="5163245"/>
                <a:ext cx="1268158" cy="369332"/>
              </a:xfrm>
              <a:prstGeom prst="rect">
                <a:avLst/>
              </a:prstGeom>
            </p:spPr>
            <p:txBody>
              <a:bodyPr wrap="none">
                <a:spAutoFit/>
              </a:bodyPr>
              <a:lstStyle/>
              <a:p>
                <a:r>
                  <a:rPr lang="en-US" dirty="0">
                    <a:solidFill>
                      <a:srgbClr val="FF0000"/>
                    </a:solidFill>
                    <a:latin typeface="Arial"/>
                    <a:cs typeface="Arial"/>
                  </a:rPr>
                  <a:t>‘blind spot’</a:t>
                </a:r>
                <a:endParaRPr lang="en-US" dirty="0"/>
              </a:p>
            </p:txBody>
          </p:sp>
        </p:grpSp>
        <p:sp>
          <p:nvSpPr>
            <p:cNvPr id="208" name="Down Arrow 207"/>
            <p:cNvSpPr/>
            <p:nvPr/>
          </p:nvSpPr>
          <p:spPr>
            <a:xfrm>
              <a:off x="1587696" y="3700236"/>
              <a:ext cx="441816" cy="443627"/>
            </a:xfrm>
            <a:prstGeom prst="downArrow">
              <a:avLst/>
            </a:prstGeom>
            <a:solidFill>
              <a:schemeClr val="bg1">
                <a:lumMod val="75000"/>
                <a:alpha val="74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1646797" y="1567758"/>
            <a:ext cx="637921" cy="369332"/>
          </a:xfrm>
          <a:prstGeom prst="rect">
            <a:avLst/>
          </a:prstGeom>
          <a:solidFill>
            <a:schemeClr val="bg1"/>
          </a:solidFill>
          <a:ln>
            <a:solidFill>
              <a:schemeClr val="tx1"/>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effectLst/>
                <a:uLnTx/>
                <a:uFillTx/>
                <a:latin typeface="Arial" charset="0"/>
                <a:ea typeface="Arial" charset="0"/>
                <a:cs typeface="Arial" charset="0"/>
              </a:rPr>
              <a:t>16S</a:t>
            </a:r>
            <a:endParaRPr kumimoji="0" lang="en-US" b="0" i="0" u="none" strike="noStrike" kern="0" cap="none" spc="0" normalizeH="0" baseline="0" noProof="0" dirty="0">
              <a:ln>
                <a:noFill/>
              </a:ln>
              <a:effectLst/>
              <a:uLnTx/>
              <a:uFillTx/>
              <a:latin typeface="Arial" charset="0"/>
              <a:ea typeface="Arial" charset="0"/>
              <a:cs typeface="Arial" charset="0"/>
            </a:endParaRPr>
          </a:p>
        </p:txBody>
      </p:sp>
      <p:grpSp>
        <p:nvGrpSpPr>
          <p:cNvPr id="5" name="Group 4"/>
          <p:cNvGrpSpPr/>
          <p:nvPr/>
        </p:nvGrpSpPr>
        <p:grpSpPr>
          <a:xfrm>
            <a:off x="5031627" y="1264268"/>
            <a:ext cx="3806087" cy="3401540"/>
            <a:chOff x="5031627" y="1264268"/>
            <a:chExt cx="3806087" cy="3401540"/>
          </a:xfrm>
        </p:grpSpPr>
        <p:grpSp>
          <p:nvGrpSpPr>
            <p:cNvPr id="193" name="Group 192"/>
            <p:cNvGrpSpPr/>
            <p:nvPr/>
          </p:nvGrpSpPr>
          <p:grpSpPr>
            <a:xfrm>
              <a:off x="5161181" y="1885840"/>
              <a:ext cx="3546980" cy="2779968"/>
              <a:chOff x="123956" y="2284761"/>
              <a:chExt cx="3546980" cy="2779968"/>
            </a:xfrm>
          </p:grpSpPr>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906" y="2284761"/>
                <a:ext cx="3095611" cy="2002111"/>
              </a:xfrm>
              <a:prstGeom prst="rect">
                <a:avLst/>
              </a:prstGeom>
            </p:spPr>
          </p:pic>
          <p:sp>
            <p:nvSpPr>
              <p:cNvPr id="196" name="Rectangle 195"/>
              <p:cNvSpPr/>
              <p:nvPr/>
            </p:nvSpPr>
            <p:spPr>
              <a:xfrm>
                <a:off x="123956" y="4295288"/>
                <a:ext cx="3546980" cy="769441"/>
              </a:xfrm>
              <a:prstGeom prst="rect">
                <a:avLst/>
              </a:prstGeom>
            </p:spPr>
            <p:txBody>
              <a:bodyPr wrap="square">
                <a:spAutoFit/>
              </a:bodyPr>
              <a:lstStyle/>
              <a:p>
                <a:pPr algn="ctr"/>
                <a:r>
                  <a:rPr lang="en-US" sz="2200" dirty="0">
                    <a:latin typeface="Arial"/>
                    <a:cs typeface="Arial"/>
                  </a:rPr>
                  <a:t>Search globally across metagenomic datasets</a:t>
                </a:r>
              </a:p>
            </p:txBody>
          </p:sp>
        </p:grpSp>
        <p:pic>
          <p:nvPicPr>
            <p:cNvPr id="2" name="Picture 1"/>
            <p:cNvPicPr>
              <a:picLocks noChangeAspect="1"/>
            </p:cNvPicPr>
            <p:nvPr/>
          </p:nvPicPr>
          <p:blipFill>
            <a:blip r:embed="rId4"/>
            <a:stretch>
              <a:fillRect/>
            </a:stretch>
          </p:blipFill>
          <p:spPr>
            <a:xfrm>
              <a:off x="5031627" y="1264268"/>
              <a:ext cx="3806087" cy="578540"/>
            </a:xfrm>
            <a:prstGeom prst="rect">
              <a:avLst/>
            </a:prstGeom>
          </p:spPr>
        </p:pic>
      </p:grpSp>
      <p:grpSp>
        <p:nvGrpSpPr>
          <p:cNvPr id="200" name="Group 199"/>
          <p:cNvGrpSpPr/>
          <p:nvPr/>
        </p:nvGrpSpPr>
        <p:grpSpPr>
          <a:xfrm>
            <a:off x="4252855" y="1052469"/>
            <a:ext cx="4803855" cy="5048325"/>
            <a:chOff x="4237231" y="1033766"/>
            <a:chExt cx="4803855" cy="5048325"/>
          </a:xfrm>
        </p:grpSpPr>
        <p:grpSp>
          <p:nvGrpSpPr>
            <p:cNvPr id="198" name="Group 197"/>
            <p:cNvGrpSpPr/>
            <p:nvPr/>
          </p:nvGrpSpPr>
          <p:grpSpPr>
            <a:xfrm>
              <a:off x="4237231" y="1033766"/>
              <a:ext cx="4803855" cy="5048325"/>
              <a:chOff x="4340145" y="1077981"/>
              <a:chExt cx="4803855" cy="5048325"/>
            </a:xfrm>
          </p:grpSpPr>
          <p:pic>
            <p:nvPicPr>
              <p:cNvPr id="14" name="Picture 13" descr="Nmicro.tif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2883" y="4767239"/>
                <a:ext cx="4552030" cy="1359067"/>
              </a:xfrm>
              <a:prstGeom prst="rect">
                <a:avLst/>
              </a:prstGeom>
              <a:effectLst>
                <a:outerShdw blurRad="292100" dist="139700" dir="2700000" algn="tl" rotWithShape="0">
                  <a:srgbClr val="000000">
                    <a:alpha val="65000"/>
                  </a:srgbClr>
                </a:outerShdw>
              </a:effectLst>
            </p:spPr>
          </p:pic>
          <p:sp>
            <p:nvSpPr>
              <p:cNvPr id="197" name="Rectangle 196"/>
              <p:cNvSpPr/>
              <p:nvPr/>
            </p:nvSpPr>
            <p:spPr>
              <a:xfrm>
                <a:off x="4340145" y="1077981"/>
                <a:ext cx="4803855" cy="3600667"/>
              </a:xfrm>
              <a:prstGeom prst="rect">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706680" y="3019496"/>
                <a:ext cx="4151664" cy="1015663"/>
              </a:xfrm>
              <a:prstGeom prst="rect">
                <a:avLst/>
              </a:prstGeom>
              <a:solidFill>
                <a:schemeClr val="bg1"/>
              </a:solidFill>
              <a:ln>
                <a:solidFill>
                  <a:schemeClr val="tx1"/>
                </a:solidFill>
              </a:ln>
              <a:effectLst>
                <a:outerShdw blurRad="292100" dist="139700" dir="2700000" algn="tl" rotWithShape="0">
                  <a:srgbClr val="000000">
                    <a:alpha val="55000"/>
                  </a:srgbClr>
                </a:outerShdw>
              </a:effectLst>
            </p:spPr>
            <p:txBody>
              <a:bodyPr wrap="square" rtlCol="0">
                <a:spAutoFit/>
              </a:bodyPr>
              <a:lstStyle/>
              <a:p>
                <a:pPr algn="ctr"/>
                <a:r>
                  <a:rPr lang="en-US" sz="2000" dirty="0">
                    <a:latin typeface="Arial"/>
                    <a:cs typeface="Arial"/>
                  </a:rPr>
                  <a:t>At least </a:t>
                </a:r>
                <a:r>
                  <a:rPr lang="en-US" sz="2000" dirty="0">
                    <a:solidFill>
                      <a:srgbClr val="FF0000"/>
                    </a:solidFill>
                    <a:latin typeface="Arial"/>
                    <a:cs typeface="Arial"/>
                  </a:rPr>
                  <a:t>~10% </a:t>
                </a:r>
                <a:r>
                  <a:rPr lang="en-US" sz="2000" dirty="0">
                    <a:latin typeface="Arial"/>
                    <a:cs typeface="Arial"/>
                  </a:rPr>
                  <a:t>of environmental sequences might not be recovered using a targeted PCR survey</a:t>
                </a:r>
              </a:p>
            </p:txBody>
          </p:sp>
        </p:grpSp>
        <p:sp>
          <p:nvSpPr>
            <p:cNvPr id="3" name="Rectangle 2"/>
            <p:cNvSpPr/>
            <p:nvPr/>
          </p:nvSpPr>
          <p:spPr>
            <a:xfrm>
              <a:off x="8297073" y="5697429"/>
              <a:ext cx="652643" cy="369332"/>
            </a:xfrm>
            <a:prstGeom prst="rect">
              <a:avLst/>
            </a:prstGeom>
          </p:spPr>
          <p:txBody>
            <a:bodyPr wrap="none">
              <a:spAutoFit/>
            </a:bodyPr>
            <a:lstStyle/>
            <a:p>
              <a:r>
                <a:rPr lang="en-US" b="1" dirty="0"/>
                <a:t>2016</a:t>
              </a:r>
            </a:p>
          </p:txBody>
        </p:sp>
      </p:grpSp>
    </p:spTree>
    <p:extLst>
      <p:ext uri="{BB962C8B-B14F-4D97-AF65-F5344CB8AC3E}">
        <p14:creationId xmlns:p14="http://schemas.microsoft.com/office/powerpoint/2010/main" val="40095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975066" y="2783840"/>
            <a:ext cx="171978" cy="645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a:spLocks noGrp="1"/>
          </p:cNvSpPr>
          <p:nvPr>
            <p:ph type="title"/>
          </p:nvPr>
        </p:nvSpPr>
        <p:spPr>
          <a:xfrm>
            <a:off x="0" y="0"/>
            <a:ext cx="8265226" cy="800100"/>
          </a:xfrm>
        </p:spPr>
        <p:txBody>
          <a:bodyPr>
            <a:noAutofit/>
          </a:bodyPr>
          <a:lstStyle/>
          <a:p>
            <a:r>
              <a:rPr lang="en-US" sz="2900" dirty="0">
                <a:solidFill>
                  <a:prstClr val="white"/>
                </a:solidFill>
              </a:rPr>
              <a:t>Evaluating </a:t>
            </a:r>
            <a:r>
              <a:rPr lang="en-US" sz="2800" dirty="0"/>
              <a:t>taxonomic ‘blind spots’ at scale</a:t>
            </a:r>
            <a:endParaRPr lang="en-US" dirty="0"/>
          </a:p>
        </p:txBody>
      </p:sp>
      <p:sp>
        <p:nvSpPr>
          <p:cNvPr id="41" name="Rectangle 40"/>
          <p:cNvSpPr/>
          <p:nvPr/>
        </p:nvSpPr>
        <p:spPr>
          <a:xfrm>
            <a:off x="51157" y="2033095"/>
            <a:ext cx="2057400" cy="24048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335745" y="5673072"/>
            <a:ext cx="3576693" cy="0"/>
          </a:xfrm>
          <a:prstGeom prst="roundRect">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1156" y="3947047"/>
            <a:ext cx="4216043" cy="2485505"/>
            <a:chOff x="2075213" y="2039679"/>
            <a:chExt cx="2057400" cy="2485505"/>
          </a:xfrm>
        </p:grpSpPr>
        <p:sp>
          <p:nvSpPr>
            <p:cNvPr id="43" name="Rectangle 42"/>
            <p:cNvSpPr/>
            <p:nvPr/>
          </p:nvSpPr>
          <p:spPr>
            <a:xfrm>
              <a:off x="2075213" y="2220686"/>
              <a:ext cx="2057400" cy="23044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5743" y="2039679"/>
              <a:ext cx="354732" cy="2942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081" y="746611"/>
            <a:ext cx="7694885" cy="6111389"/>
          </a:xfrm>
          <a:prstGeom prst="rect">
            <a:avLst/>
          </a:prstGeom>
        </p:spPr>
      </p:pic>
      <p:sp>
        <p:nvSpPr>
          <p:cNvPr id="87" name="Rectangle 86"/>
          <p:cNvSpPr/>
          <p:nvPr/>
        </p:nvSpPr>
        <p:spPr>
          <a:xfrm>
            <a:off x="982668" y="884561"/>
            <a:ext cx="2251777" cy="12488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634896" y="1215459"/>
            <a:ext cx="2277542" cy="400110"/>
          </a:xfrm>
          <a:prstGeom prst="rect">
            <a:avLst/>
          </a:prstGeom>
          <a:noFill/>
        </p:spPr>
        <p:txBody>
          <a:bodyPr wrap="square" rtlCol="0">
            <a:spAutoFit/>
          </a:bodyPr>
          <a:lstStyle/>
          <a:p>
            <a:pPr algn="ctr"/>
            <a:r>
              <a:rPr lang="en-US" sz="2000" b="1"/>
              <a:t>Bacteria</a:t>
            </a:r>
            <a:endParaRPr lang="en-US" sz="2000" b="1" dirty="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2" y="970260"/>
            <a:ext cx="2111816" cy="1628670"/>
          </a:xfrm>
          <a:prstGeom prst="rect">
            <a:avLst/>
          </a:prstGeom>
        </p:spPr>
      </p:pic>
      <p:grpSp>
        <p:nvGrpSpPr>
          <p:cNvPr id="89" name="Group 88"/>
          <p:cNvGrpSpPr>
            <a:grpSpLocks noChangeAspect="1"/>
          </p:cNvGrpSpPr>
          <p:nvPr/>
        </p:nvGrpSpPr>
        <p:grpSpPr>
          <a:xfrm>
            <a:off x="1267844" y="5166305"/>
            <a:ext cx="1645920" cy="1484976"/>
            <a:chOff x="5521301" y="4593127"/>
            <a:chExt cx="1965773" cy="1773554"/>
          </a:xfrm>
        </p:grpSpPr>
        <p:grpSp>
          <p:nvGrpSpPr>
            <p:cNvPr id="90" name="Group 89"/>
            <p:cNvGrpSpPr/>
            <p:nvPr/>
          </p:nvGrpSpPr>
          <p:grpSpPr>
            <a:xfrm>
              <a:off x="5521301" y="4593127"/>
              <a:ext cx="1965773" cy="1773554"/>
              <a:chOff x="7413522" y="38348"/>
              <a:chExt cx="1661511" cy="1499044"/>
            </a:xfrm>
          </p:grpSpPr>
          <p:sp>
            <p:nvSpPr>
              <p:cNvPr id="92" name="Rectangle 91"/>
              <p:cNvSpPr/>
              <p:nvPr/>
            </p:nvSpPr>
            <p:spPr>
              <a:xfrm>
                <a:off x="7603157" y="38348"/>
                <a:ext cx="1282242" cy="1499044"/>
              </a:xfrm>
              <a:prstGeom prst="rect">
                <a:avLst/>
              </a:prstGeom>
              <a:solidFill>
                <a:schemeClr val="bg1"/>
              </a:solidFill>
              <a:ln>
                <a:solidFill>
                  <a:schemeClr val="bg2">
                    <a:lumMod val="75000"/>
                  </a:schemeClr>
                </a:solidFill>
              </a:ln>
              <a:effectLst>
                <a:outerShdw blurRad="50800" dist="381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7413522" y="1282497"/>
                <a:ext cx="1661511" cy="214615"/>
              </a:xfrm>
              <a:prstGeom prst="rect">
                <a:avLst/>
              </a:prstGeom>
              <a:noFill/>
            </p:spPr>
            <p:txBody>
              <a:bodyPr wrap="square" rtlCol="0">
                <a:spAutoFit/>
              </a:bodyPr>
              <a:lstStyle/>
              <a:p>
                <a:pPr algn="ctr"/>
                <a:r>
                  <a:rPr lang="en-US" sz="1050" dirty="0"/>
                  <a:t>Sean </a:t>
                </a:r>
                <a:r>
                  <a:rPr lang="en-US" sz="1050" dirty="0" err="1"/>
                  <a:t>Jungbluth</a:t>
                </a:r>
                <a:endParaRPr lang="en-US" sz="1050" dirty="0"/>
              </a:p>
            </p:txBody>
          </p:sp>
        </p:grpSp>
        <p:pic>
          <p:nvPicPr>
            <p:cNvPr id="91" name="Picture 90"/>
            <p:cNvPicPr>
              <a:picLocks noChangeAspect="1"/>
            </p:cNvPicPr>
            <p:nvPr/>
          </p:nvPicPr>
          <p:blipFill>
            <a:blip r:embed="rId5"/>
            <a:stretch>
              <a:fillRect/>
            </a:stretch>
          </p:blipFill>
          <p:spPr>
            <a:xfrm>
              <a:off x="5969527" y="4686285"/>
              <a:ext cx="1103641" cy="1368514"/>
            </a:xfrm>
            <a:prstGeom prst="rect">
              <a:avLst/>
            </a:prstGeom>
          </p:spPr>
        </p:pic>
      </p:grpSp>
      <p:grpSp>
        <p:nvGrpSpPr>
          <p:cNvPr id="94" name="Group 93"/>
          <p:cNvGrpSpPr/>
          <p:nvPr/>
        </p:nvGrpSpPr>
        <p:grpSpPr>
          <a:xfrm>
            <a:off x="-127869" y="5166305"/>
            <a:ext cx="1661511" cy="1505759"/>
            <a:chOff x="8268848" y="904831"/>
            <a:chExt cx="1661511" cy="1505759"/>
          </a:xfrm>
        </p:grpSpPr>
        <p:grpSp>
          <p:nvGrpSpPr>
            <p:cNvPr id="95" name="Group 94"/>
            <p:cNvGrpSpPr/>
            <p:nvPr/>
          </p:nvGrpSpPr>
          <p:grpSpPr>
            <a:xfrm>
              <a:off x="8268848" y="904831"/>
              <a:ext cx="1661511" cy="1505759"/>
              <a:chOff x="7413522" y="38348"/>
              <a:chExt cx="1661511" cy="1505759"/>
            </a:xfrm>
          </p:grpSpPr>
          <p:sp>
            <p:nvSpPr>
              <p:cNvPr id="97" name="Rectangle 96"/>
              <p:cNvSpPr/>
              <p:nvPr/>
            </p:nvSpPr>
            <p:spPr>
              <a:xfrm>
                <a:off x="7603157" y="38348"/>
                <a:ext cx="1282242" cy="1499044"/>
              </a:xfrm>
              <a:prstGeom prst="rect">
                <a:avLst/>
              </a:prstGeom>
              <a:solidFill>
                <a:schemeClr val="bg1"/>
              </a:solidFill>
              <a:ln>
                <a:solidFill>
                  <a:schemeClr val="bg2">
                    <a:lumMod val="75000"/>
                  </a:schemeClr>
                </a:solidFill>
              </a:ln>
              <a:effectLst>
                <a:outerShdw blurRad="50800" dist="381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p:cNvSpPr txBox="1"/>
              <p:nvPr/>
            </p:nvSpPr>
            <p:spPr>
              <a:xfrm>
                <a:off x="7413522" y="1282497"/>
                <a:ext cx="1661511" cy="261610"/>
              </a:xfrm>
              <a:prstGeom prst="rect">
                <a:avLst/>
              </a:prstGeom>
              <a:noFill/>
            </p:spPr>
            <p:txBody>
              <a:bodyPr wrap="square" rtlCol="0">
                <a:spAutoFit/>
              </a:bodyPr>
              <a:lstStyle/>
              <a:p>
                <a:pPr algn="ctr"/>
                <a:r>
                  <a:rPr lang="en-US" sz="1050" dirty="0" err="1"/>
                  <a:t>Frederik</a:t>
                </a:r>
                <a:r>
                  <a:rPr lang="en-US" sz="1050" dirty="0"/>
                  <a:t> Schulz</a:t>
                </a:r>
              </a:p>
            </p:txBody>
          </p:sp>
        </p:grpSp>
        <p:pic>
          <p:nvPicPr>
            <p:cNvPr id="96" name="Picture 95" descr="FS.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79162" y="976855"/>
              <a:ext cx="929015" cy="1151979"/>
            </a:xfrm>
            <a:prstGeom prst="rect">
              <a:avLst/>
            </a:prstGeom>
            <a:ln>
              <a:noFill/>
            </a:ln>
            <a:effectLst/>
          </p:spPr>
        </p:pic>
      </p:grpSp>
    </p:spTree>
    <p:extLst>
      <p:ext uri="{BB962C8B-B14F-4D97-AF65-F5344CB8AC3E}">
        <p14:creationId xmlns:p14="http://schemas.microsoft.com/office/powerpoint/2010/main" val="2732123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9337FB40-3FEE-1447-BC2C-481D292C6A5B}"/>
              </a:ext>
            </a:extLst>
          </p:cNvPr>
          <p:cNvPicPr>
            <a:picLocks noChangeAspect="1"/>
          </p:cNvPicPr>
          <p:nvPr/>
        </p:nvPicPr>
        <p:blipFill>
          <a:blip r:embed="rId3"/>
          <a:stretch>
            <a:fillRect/>
          </a:stretch>
        </p:blipFill>
        <p:spPr>
          <a:xfrm>
            <a:off x="436652" y="5453142"/>
            <a:ext cx="2690742" cy="1202077"/>
          </a:xfrm>
          <a:prstGeom prst="rect">
            <a:avLst/>
          </a:prstGeom>
        </p:spPr>
      </p:pic>
      <p:sp>
        <p:nvSpPr>
          <p:cNvPr id="2" name="Title 1">
            <a:extLst>
              <a:ext uri="{FF2B5EF4-FFF2-40B4-BE49-F238E27FC236}">
                <a16:creationId xmlns:a16="http://schemas.microsoft.com/office/drawing/2014/main" id="{6AECE515-15EE-421A-AD7D-6CF3C05A7F33}"/>
              </a:ext>
            </a:extLst>
          </p:cNvPr>
          <p:cNvSpPr>
            <a:spLocks noGrp="1"/>
          </p:cNvSpPr>
          <p:nvPr>
            <p:ph type="title"/>
          </p:nvPr>
        </p:nvSpPr>
        <p:spPr>
          <a:xfrm>
            <a:off x="6227" y="15141"/>
            <a:ext cx="8157029" cy="800100"/>
          </a:xfrm>
        </p:spPr>
        <p:txBody>
          <a:bodyPr>
            <a:noAutofit/>
          </a:bodyPr>
          <a:lstStyle/>
          <a:p>
            <a:r>
              <a:rPr lang="en-US" dirty="0"/>
              <a:t>Protein structure predictions</a:t>
            </a:r>
          </a:p>
        </p:txBody>
      </p:sp>
      <p:pic>
        <p:nvPicPr>
          <p:cNvPr id="10" name="Picture 9" descr="snap5.jpg">
            <a:extLst>
              <a:ext uri="{FF2B5EF4-FFF2-40B4-BE49-F238E27FC236}">
                <a16:creationId xmlns:a16="http://schemas.microsoft.com/office/drawing/2014/main" id="{3472CF92-B7A0-415E-8D4F-179DD48BD94C}"/>
              </a:ext>
            </a:extLst>
          </p:cNvPr>
          <p:cNvPicPr>
            <a:picLocks noChangeAspect="1"/>
          </p:cNvPicPr>
          <p:nvPr/>
        </p:nvPicPr>
        <p:blipFill rotWithShape="1">
          <a:blip r:embed="rId4">
            <a:extLst>
              <a:ext uri="{28A0092B-C50C-407E-A947-70E740481C1C}">
                <a14:useLocalDpi xmlns:a14="http://schemas.microsoft.com/office/drawing/2010/main" val="0"/>
              </a:ext>
            </a:extLst>
          </a:blip>
          <a:srcRect l="15330" t="30848" r="36026" b="8451"/>
          <a:stretch/>
        </p:blipFill>
        <p:spPr>
          <a:xfrm>
            <a:off x="2027998" y="1467030"/>
            <a:ext cx="3589195" cy="313044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EEE632A1-EAF4-4B77-8F32-9F9C55B5CDCC}"/>
              </a:ext>
            </a:extLst>
          </p:cNvPr>
          <p:cNvPicPr>
            <a:picLocks noChangeAspect="1"/>
          </p:cNvPicPr>
          <p:nvPr/>
        </p:nvPicPr>
        <p:blipFill>
          <a:blip r:embed="rId5"/>
          <a:stretch>
            <a:fillRect/>
          </a:stretch>
        </p:blipFill>
        <p:spPr>
          <a:xfrm>
            <a:off x="3154251" y="1895288"/>
            <a:ext cx="1143903" cy="391603"/>
          </a:xfrm>
          <a:prstGeom prst="rect">
            <a:avLst/>
          </a:prstGeom>
        </p:spPr>
      </p:pic>
      <p:grpSp>
        <p:nvGrpSpPr>
          <p:cNvPr id="31" name="Group 30">
            <a:extLst>
              <a:ext uri="{FF2B5EF4-FFF2-40B4-BE49-F238E27FC236}">
                <a16:creationId xmlns:a16="http://schemas.microsoft.com/office/drawing/2014/main" id="{C5D78B7A-D928-468F-9D77-84BBFA7D1BA7}"/>
              </a:ext>
            </a:extLst>
          </p:cNvPr>
          <p:cNvGrpSpPr/>
          <p:nvPr/>
        </p:nvGrpSpPr>
        <p:grpSpPr>
          <a:xfrm>
            <a:off x="2902857" y="1385658"/>
            <a:ext cx="1654629" cy="5179767"/>
            <a:chOff x="2902857" y="1109892"/>
            <a:chExt cx="1654629" cy="5179767"/>
          </a:xfrm>
        </p:grpSpPr>
        <p:sp>
          <p:nvSpPr>
            <p:cNvPr id="13" name="Down Arrow Callout 16">
              <a:extLst>
                <a:ext uri="{FF2B5EF4-FFF2-40B4-BE49-F238E27FC236}">
                  <a16:creationId xmlns:a16="http://schemas.microsoft.com/office/drawing/2014/main" id="{6DD1E064-716F-4B25-B022-4FDB10BC309C}"/>
                </a:ext>
              </a:extLst>
            </p:cNvPr>
            <p:cNvSpPr/>
            <p:nvPr/>
          </p:nvSpPr>
          <p:spPr>
            <a:xfrm>
              <a:off x="3066088" y="1109892"/>
              <a:ext cx="1333204" cy="4139612"/>
            </a:xfrm>
            <a:prstGeom prst="downArrowCallout">
              <a:avLst>
                <a:gd name="adj1" fmla="val 25000"/>
                <a:gd name="adj2" fmla="val 25000"/>
                <a:gd name="adj3" fmla="val 25000"/>
                <a:gd name="adj4" fmla="val 7973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51BD163-935C-4C88-B460-F07DF04E4885}"/>
                </a:ext>
              </a:extLst>
            </p:cNvPr>
            <p:cNvSpPr txBox="1"/>
            <p:nvPr/>
          </p:nvSpPr>
          <p:spPr>
            <a:xfrm>
              <a:off x="2902857" y="5366329"/>
              <a:ext cx="1654629" cy="923330"/>
            </a:xfrm>
            <a:prstGeom prst="rect">
              <a:avLst/>
            </a:prstGeom>
            <a:noFill/>
          </p:spPr>
          <p:txBody>
            <a:bodyPr wrap="square" rtlCol="0">
              <a:spAutoFit/>
            </a:bodyPr>
            <a:lstStyle/>
            <a:p>
              <a:pPr algn="ctr"/>
              <a:r>
                <a:rPr lang="en-US" dirty="0"/>
                <a:t>Structural </a:t>
              </a:r>
            </a:p>
            <a:p>
              <a:pPr algn="ctr"/>
              <a:r>
                <a:rPr lang="en-US" dirty="0"/>
                <a:t>Predictions</a:t>
              </a:r>
            </a:p>
            <a:p>
              <a:pPr algn="ctr"/>
              <a:r>
                <a:rPr lang="en-US" dirty="0"/>
                <a:t>available</a:t>
              </a:r>
            </a:p>
          </p:txBody>
        </p:sp>
      </p:grpSp>
      <p:grpSp>
        <p:nvGrpSpPr>
          <p:cNvPr id="32" name="Group 31">
            <a:extLst>
              <a:ext uri="{FF2B5EF4-FFF2-40B4-BE49-F238E27FC236}">
                <a16:creationId xmlns:a16="http://schemas.microsoft.com/office/drawing/2014/main" id="{74F81823-B147-4DD2-BE7C-25A73E31769F}"/>
              </a:ext>
            </a:extLst>
          </p:cNvPr>
          <p:cNvGrpSpPr/>
          <p:nvPr/>
        </p:nvGrpSpPr>
        <p:grpSpPr>
          <a:xfrm>
            <a:off x="4868834" y="3418466"/>
            <a:ext cx="1951118" cy="2365340"/>
            <a:chOff x="4829648" y="3099182"/>
            <a:chExt cx="2614081" cy="3115880"/>
          </a:xfrm>
        </p:grpSpPr>
        <p:pic>
          <p:nvPicPr>
            <p:cNvPr id="8" name="Picture 7">
              <a:extLst>
                <a:ext uri="{FF2B5EF4-FFF2-40B4-BE49-F238E27FC236}">
                  <a16:creationId xmlns:a16="http://schemas.microsoft.com/office/drawing/2014/main" id="{6A5240CC-B1A2-4112-AC22-9E218B2200FD}"/>
                </a:ext>
              </a:extLst>
            </p:cNvPr>
            <p:cNvPicPr>
              <a:picLocks noChangeAspect="1"/>
            </p:cNvPicPr>
            <p:nvPr/>
          </p:nvPicPr>
          <p:blipFill>
            <a:blip r:embed="rId6"/>
            <a:stretch>
              <a:fillRect/>
            </a:stretch>
          </p:blipFill>
          <p:spPr>
            <a:xfrm>
              <a:off x="5937276" y="4730429"/>
              <a:ext cx="1506453" cy="1484633"/>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p:spPr>
        </p:pic>
        <p:sp>
          <p:nvSpPr>
            <p:cNvPr id="22" name="Oval 21">
              <a:extLst>
                <a:ext uri="{FF2B5EF4-FFF2-40B4-BE49-F238E27FC236}">
                  <a16:creationId xmlns:a16="http://schemas.microsoft.com/office/drawing/2014/main" id="{D5A8771C-850F-4347-A734-118F9A222FE4}"/>
                </a:ext>
              </a:extLst>
            </p:cNvPr>
            <p:cNvSpPr/>
            <p:nvPr/>
          </p:nvSpPr>
          <p:spPr>
            <a:xfrm>
              <a:off x="4829648" y="3099182"/>
              <a:ext cx="277812" cy="3021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901E750-1864-4D93-AB80-929CA39B20BC}"/>
                </a:ext>
              </a:extLst>
            </p:cNvPr>
            <p:cNvCxnSpPr>
              <a:stCxn id="22" idx="2"/>
            </p:cNvCxnSpPr>
            <p:nvPr/>
          </p:nvCxnSpPr>
          <p:spPr>
            <a:xfrm>
              <a:off x="4829648" y="3250246"/>
              <a:ext cx="1134383" cy="238159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294CFC-6DB4-4CD9-A765-BED460DD3D94}"/>
                </a:ext>
              </a:extLst>
            </p:cNvPr>
            <p:cNvCxnSpPr>
              <a:stCxn id="22" idx="7"/>
              <a:endCxn id="8" idx="7"/>
            </p:cNvCxnSpPr>
            <p:nvPr/>
          </p:nvCxnSpPr>
          <p:spPr>
            <a:xfrm>
              <a:off x="5066775" y="3143428"/>
              <a:ext cx="2156337" cy="180442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97B0402-DD49-4911-B43A-A1DD20653679}"/>
              </a:ext>
            </a:extLst>
          </p:cNvPr>
          <p:cNvGrpSpPr/>
          <p:nvPr/>
        </p:nvGrpSpPr>
        <p:grpSpPr>
          <a:xfrm>
            <a:off x="6563460" y="5487427"/>
            <a:ext cx="2447853" cy="1159573"/>
            <a:chOff x="6567744" y="5472152"/>
            <a:chExt cx="2447853" cy="1159573"/>
          </a:xfrm>
        </p:grpSpPr>
        <p:pic>
          <p:nvPicPr>
            <p:cNvPr id="6" name="Picture 5">
              <a:extLst>
                <a:ext uri="{FF2B5EF4-FFF2-40B4-BE49-F238E27FC236}">
                  <a16:creationId xmlns:a16="http://schemas.microsoft.com/office/drawing/2014/main" id="{F04D8A41-D399-43D9-8360-CC2EC49D95A5}"/>
                </a:ext>
              </a:extLst>
            </p:cNvPr>
            <p:cNvPicPr>
              <a:picLocks noChangeAspect="1"/>
            </p:cNvPicPr>
            <p:nvPr/>
          </p:nvPicPr>
          <p:blipFill>
            <a:blip r:embed="rId7"/>
            <a:stretch>
              <a:fillRect/>
            </a:stretch>
          </p:blipFill>
          <p:spPr>
            <a:xfrm>
              <a:off x="7796397" y="5895125"/>
              <a:ext cx="1219200" cy="736600"/>
            </a:xfrm>
            <a:prstGeom prst="rect">
              <a:avLst/>
            </a:prstGeom>
          </p:spPr>
        </p:pic>
        <p:sp>
          <p:nvSpPr>
            <p:cNvPr id="27" name="Curved Up Arrow 1">
              <a:extLst>
                <a:ext uri="{FF2B5EF4-FFF2-40B4-BE49-F238E27FC236}">
                  <a16:creationId xmlns:a16="http://schemas.microsoft.com/office/drawing/2014/main" id="{0F3CF4C4-DC7D-4E7F-BCAF-6113FADCEED9}"/>
                </a:ext>
              </a:extLst>
            </p:cNvPr>
            <p:cNvSpPr/>
            <p:nvPr/>
          </p:nvSpPr>
          <p:spPr>
            <a:xfrm rot="1148191" flipH="1">
              <a:off x="6735437" y="5472152"/>
              <a:ext cx="1088571" cy="3866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C88814C5-9B17-446A-8264-5FC4F501244E}"/>
                </a:ext>
              </a:extLst>
            </p:cNvPr>
            <p:cNvSpPr txBox="1"/>
            <p:nvPr/>
          </p:nvSpPr>
          <p:spPr>
            <a:xfrm>
              <a:off x="6567744" y="5895125"/>
              <a:ext cx="2035628" cy="646331"/>
            </a:xfrm>
            <a:prstGeom prst="rect">
              <a:avLst/>
            </a:prstGeom>
            <a:noFill/>
          </p:spPr>
          <p:txBody>
            <a:bodyPr wrap="square" rtlCol="0">
              <a:spAutoFit/>
            </a:bodyPr>
            <a:lstStyle/>
            <a:p>
              <a:r>
                <a:rPr lang="en-US" dirty="0"/>
                <a:t>Metagenome enrichment</a:t>
              </a:r>
            </a:p>
          </p:txBody>
        </p:sp>
      </p:grpSp>
      <p:grpSp>
        <p:nvGrpSpPr>
          <p:cNvPr id="38" name="Group 37">
            <a:extLst>
              <a:ext uri="{FF2B5EF4-FFF2-40B4-BE49-F238E27FC236}">
                <a16:creationId xmlns:a16="http://schemas.microsoft.com/office/drawing/2014/main" id="{95B2BA41-6C24-404E-818B-510ABDEC6DAB}"/>
              </a:ext>
            </a:extLst>
          </p:cNvPr>
          <p:cNvGrpSpPr/>
          <p:nvPr/>
        </p:nvGrpSpPr>
        <p:grpSpPr>
          <a:xfrm>
            <a:off x="4399292" y="1385658"/>
            <a:ext cx="3629231" cy="3293192"/>
            <a:chOff x="4399292" y="1109892"/>
            <a:chExt cx="3629231" cy="3293192"/>
          </a:xfrm>
        </p:grpSpPr>
        <p:sp>
          <p:nvSpPr>
            <p:cNvPr id="14" name="Right Arrow Callout 17">
              <a:extLst>
                <a:ext uri="{FF2B5EF4-FFF2-40B4-BE49-F238E27FC236}">
                  <a16:creationId xmlns:a16="http://schemas.microsoft.com/office/drawing/2014/main" id="{AC1235CA-E3E3-40AF-BDF2-3E5141D1E0B0}"/>
                </a:ext>
              </a:extLst>
            </p:cNvPr>
            <p:cNvSpPr/>
            <p:nvPr/>
          </p:nvSpPr>
          <p:spPr>
            <a:xfrm>
              <a:off x="4399292" y="1109892"/>
              <a:ext cx="2053166" cy="3293192"/>
            </a:xfrm>
            <a:prstGeom prst="rightArrowCallou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1A39100-4B1E-4762-98F5-755C43E0B641}"/>
                </a:ext>
              </a:extLst>
            </p:cNvPr>
            <p:cNvSpPr txBox="1"/>
            <p:nvPr/>
          </p:nvSpPr>
          <p:spPr>
            <a:xfrm>
              <a:off x="6373894" y="2441103"/>
              <a:ext cx="1654629" cy="646331"/>
            </a:xfrm>
            <a:prstGeom prst="rect">
              <a:avLst/>
            </a:prstGeom>
            <a:noFill/>
          </p:spPr>
          <p:txBody>
            <a:bodyPr wrap="square" rtlCol="0">
              <a:spAutoFit/>
            </a:bodyPr>
            <a:lstStyle/>
            <a:p>
              <a:pPr algn="ctr"/>
              <a:r>
                <a:rPr lang="en-US" dirty="0"/>
                <a:t>No Structural </a:t>
              </a:r>
            </a:p>
            <a:p>
              <a:pPr algn="ctr"/>
              <a:r>
                <a:rPr lang="en-US" dirty="0"/>
                <a:t>Predictions</a:t>
              </a:r>
            </a:p>
          </p:txBody>
        </p:sp>
      </p:grpSp>
      <p:grpSp>
        <p:nvGrpSpPr>
          <p:cNvPr id="35" name="Group 34">
            <a:extLst>
              <a:ext uri="{FF2B5EF4-FFF2-40B4-BE49-F238E27FC236}">
                <a16:creationId xmlns:a16="http://schemas.microsoft.com/office/drawing/2014/main" id="{204DC856-8C93-4395-9DB1-C219FA8CCC18}"/>
              </a:ext>
            </a:extLst>
          </p:cNvPr>
          <p:cNvGrpSpPr/>
          <p:nvPr/>
        </p:nvGrpSpPr>
        <p:grpSpPr>
          <a:xfrm>
            <a:off x="6332151" y="1778032"/>
            <a:ext cx="2683446" cy="2967095"/>
            <a:chOff x="6382048" y="1532685"/>
            <a:chExt cx="2683446" cy="2967095"/>
          </a:xfrm>
        </p:grpSpPr>
        <p:pic>
          <p:nvPicPr>
            <p:cNvPr id="9" name="Picture 8" descr="proteins.jpg">
              <a:extLst>
                <a:ext uri="{FF2B5EF4-FFF2-40B4-BE49-F238E27FC236}">
                  <a16:creationId xmlns:a16="http://schemas.microsoft.com/office/drawing/2014/main" id="{5E59817C-8011-4AD7-A17E-9F03447A26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82048" y="1532685"/>
              <a:ext cx="2683446" cy="1949780"/>
            </a:xfrm>
            <a:prstGeom prst="ellipse">
              <a:avLst/>
            </a:prstGeom>
            <a:solidFill>
              <a:schemeClr val="bg1"/>
            </a:solidFill>
            <a:ln>
              <a:noFill/>
            </a:ln>
            <a:effectLst>
              <a:softEdge rad="112500"/>
            </a:effectLst>
          </p:spPr>
        </p:pic>
        <p:sp>
          <p:nvSpPr>
            <p:cNvPr id="21" name="TextBox 20">
              <a:extLst>
                <a:ext uri="{FF2B5EF4-FFF2-40B4-BE49-F238E27FC236}">
                  <a16:creationId xmlns:a16="http://schemas.microsoft.com/office/drawing/2014/main" id="{020F417A-8E43-41F5-AC85-312BD0AA1640}"/>
                </a:ext>
              </a:extLst>
            </p:cNvPr>
            <p:cNvSpPr txBox="1"/>
            <p:nvPr/>
          </p:nvSpPr>
          <p:spPr>
            <a:xfrm>
              <a:off x="7125360" y="3568719"/>
              <a:ext cx="1940134" cy="646331"/>
            </a:xfrm>
            <a:prstGeom prst="rect">
              <a:avLst/>
            </a:prstGeom>
            <a:noFill/>
          </p:spPr>
          <p:txBody>
            <a:bodyPr wrap="square" rtlCol="0">
              <a:spAutoFit/>
            </a:bodyPr>
            <a:lstStyle/>
            <a:p>
              <a:pPr algn="ctr"/>
              <a:r>
                <a:rPr lang="en-US" dirty="0"/>
                <a:t>612 novel </a:t>
              </a:r>
            </a:p>
            <a:p>
              <a:pPr algn="ctr"/>
              <a:r>
                <a:rPr lang="en-US" dirty="0"/>
                <a:t>structures (12%)</a:t>
              </a:r>
            </a:p>
          </p:txBody>
        </p:sp>
        <p:sp>
          <p:nvSpPr>
            <p:cNvPr id="23" name="Oval 22">
              <a:extLst>
                <a:ext uri="{FF2B5EF4-FFF2-40B4-BE49-F238E27FC236}">
                  <a16:creationId xmlns:a16="http://schemas.microsoft.com/office/drawing/2014/main" id="{63E1D674-798B-4811-9763-52D3D7BCA291}"/>
                </a:ext>
              </a:extLst>
            </p:cNvPr>
            <p:cNvSpPr/>
            <p:nvPr/>
          </p:nvSpPr>
          <p:spPr>
            <a:xfrm>
              <a:off x="6903044" y="2747254"/>
              <a:ext cx="640756" cy="6551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42">
              <a:extLst>
                <a:ext uri="{FF2B5EF4-FFF2-40B4-BE49-F238E27FC236}">
                  <a16:creationId xmlns:a16="http://schemas.microsoft.com/office/drawing/2014/main" id="{CBA849FC-4678-4A10-81E3-481BBBFA72E7}"/>
                </a:ext>
              </a:extLst>
            </p:cNvPr>
            <p:cNvSpPr/>
            <p:nvPr/>
          </p:nvSpPr>
          <p:spPr>
            <a:xfrm rot="18026156">
              <a:off x="6288679" y="3720818"/>
              <a:ext cx="1157097" cy="40082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7">
            <a:extLst>
              <a:ext uri="{FF2B5EF4-FFF2-40B4-BE49-F238E27FC236}">
                <a16:creationId xmlns:a16="http://schemas.microsoft.com/office/drawing/2014/main" id="{49EFB6D5-8B65-4C1E-9E38-C101C30006EB}"/>
              </a:ext>
            </a:extLst>
          </p:cNvPr>
          <p:cNvSpPr txBox="1">
            <a:spLocks noChangeArrowheads="1"/>
          </p:cNvSpPr>
          <p:nvPr/>
        </p:nvSpPr>
        <p:spPr bwMode="auto">
          <a:xfrm>
            <a:off x="105396" y="859668"/>
            <a:ext cx="6199133"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accent2"/>
              </a:buClr>
              <a:buSzPct val="125000"/>
              <a:buFont typeface="Arial" pitchFamily="34" charset="0"/>
              <a:buChar char="•"/>
              <a:defRPr b="1">
                <a:solidFill>
                  <a:schemeClr val="tx2"/>
                </a:solidFill>
                <a:latin typeface="Arial" pitchFamily="34" charset="0"/>
                <a:ea typeface="MS PGothic" pitchFamily="34" charset="-128"/>
              </a:defRPr>
            </a:lvl1pPr>
            <a:lvl2pPr marL="742950" indent="-285750" eaLnBrk="0" hangingPunct="0">
              <a:spcBef>
                <a:spcPct val="20000"/>
              </a:spcBef>
              <a:buClr>
                <a:schemeClr val="accent2"/>
              </a:buClr>
              <a:buFont typeface="Arial" pitchFamily="34" charset="0"/>
              <a:buChar char="–"/>
              <a:defRPr>
                <a:solidFill>
                  <a:schemeClr val="tx2"/>
                </a:solidFill>
                <a:latin typeface="Arial" pitchFamily="34" charset="0"/>
                <a:ea typeface="MS PGothic" pitchFamily="34" charset="-128"/>
              </a:defRPr>
            </a:lvl2pPr>
            <a:lvl3pPr marL="1143000" indent="-228600" eaLnBrk="0" hangingPunct="0">
              <a:spcBef>
                <a:spcPct val="20000"/>
              </a:spcBef>
              <a:buClr>
                <a:schemeClr val="accent2"/>
              </a:buClr>
              <a:buFont typeface="Arial" pitchFamily="34" charset="0"/>
              <a:buChar char="•"/>
              <a:defRPr>
                <a:solidFill>
                  <a:schemeClr val="tx2"/>
                </a:solidFill>
                <a:latin typeface="Arial" pitchFamily="34" charset="0"/>
                <a:ea typeface="MS PGothic" pitchFamily="34" charset="-128"/>
              </a:defRPr>
            </a:lvl3pPr>
            <a:lvl4pPr marL="1600200" indent="-228600" eaLnBrk="0" hangingPunct="0">
              <a:spcBef>
                <a:spcPct val="20000"/>
              </a:spcBef>
              <a:buClr>
                <a:schemeClr val="accent2"/>
              </a:buClr>
              <a:buFont typeface="Lucida Grande" pitchFamily="48" charset="0"/>
              <a:buChar char="-"/>
              <a:defRPr>
                <a:solidFill>
                  <a:schemeClr val="tx2"/>
                </a:solidFill>
                <a:latin typeface="Arial" pitchFamily="34" charset="0"/>
                <a:ea typeface="MS PGothic" pitchFamily="34" charset="-128"/>
              </a:defRPr>
            </a:lvl4pPr>
            <a:lvl5pPr marL="2057400" indent="-228600" eaLnBrk="0" hangingPunct="0">
              <a:spcBef>
                <a:spcPct val="20000"/>
              </a:spcBef>
              <a:buFont typeface="Arial" pitchFamily="34" charset="0"/>
              <a:buChar char="•"/>
              <a:defRPr>
                <a:solidFill>
                  <a:schemeClr val="tx2"/>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a:solidFill>
                  <a:schemeClr val="tx2"/>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a:solidFill>
                  <a:schemeClr val="tx2"/>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a:solidFill>
                  <a:schemeClr val="tx2"/>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a:solidFill>
                  <a:schemeClr val="tx2"/>
                </a:solidFill>
                <a:latin typeface="Arial" pitchFamily="34" charset="0"/>
                <a:ea typeface="MS PGothic" pitchFamily="34" charset="-128"/>
              </a:defRPr>
            </a:lvl9pPr>
          </a:lstStyle>
          <a:p>
            <a:pPr algn="ctr" eaLnBrk="1" hangingPunct="1">
              <a:spcBef>
                <a:spcPct val="0"/>
              </a:spcBef>
              <a:buClrTx/>
              <a:buSzTx/>
              <a:buFontTx/>
              <a:buNone/>
            </a:pPr>
            <a:r>
              <a:rPr lang="en-US" altLang="en-US" dirty="0">
                <a:solidFill>
                  <a:srgbClr val="00B050"/>
                </a:solidFill>
              </a:rPr>
              <a:t>Discovery of novel structures using metagenomic data</a:t>
            </a:r>
          </a:p>
        </p:txBody>
      </p:sp>
      <p:sp>
        <p:nvSpPr>
          <p:cNvPr id="33" name="Rectangle 32">
            <a:extLst>
              <a:ext uri="{FF2B5EF4-FFF2-40B4-BE49-F238E27FC236}">
                <a16:creationId xmlns:a16="http://schemas.microsoft.com/office/drawing/2014/main" id="{8CC9BFBF-B300-B149-AEE9-42662788CEE0}"/>
              </a:ext>
            </a:extLst>
          </p:cNvPr>
          <p:cNvSpPr/>
          <p:nvPr/>
        </p:nvSpPr>
        <p:spPr>
          <a:xfrm>
            <a:off x="6227" y="4933842"/>
            <a:ext cx="1358070" cy="849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C5249E-04F6-45CB-A53E-B0A531692BE1}"/>
              </a:ext>
            </a:extLst>
          </p:cNvPr>
          <p:cNvGrpSpPr/>
          <p:nvPr/>
        </p:nvGrpSpPr>
        <p:grpSpPr>
          <a:xfrm>
            <a:off x="-43337" y="1385658"/>
            <a:ext cx="3108577" cy="4471514"/>
            <a:chOff x="-43337" y="1109892"/>
            <a:chExt cx="3108577" cy="4471514"/>
          </a:xfrm>
        </p:grpSpPr>
        <p:sp>
          <p:nvSpPr>
            <p:cNvPr id="12" name="Left Arrow Callout 15">
              <a:extLst>
                <a:ext uri="{FF2B5EF4-FFF2-40B4-BE49-F238E27FC236}">
                  <a16:creationId xmlns:a16="http://schemas.microsoft.com/office/drawing/2014/main" id="{7A01B9BD-15C2-4E24-8B0C-098D44015BA2}"/>
                </a:ext>
              </a:extLst>
            </p:cNvPr>
            <p:cNvSpPr/>
            <p:nvPr/>
          </p:nvSpPr>
          <p:spPr>
            <a:xfrm>
              <a:off x="1364297" y="1109892"/>
              <a:ext cx="1700943" cy="3293192"/>
            </a:xfrm>
            <a:prstGeom prst="leftArrowCallou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0A67EA7-7A16-4B4C-9D0D-E0C8CA3955D6}"/>
                </a:ext>
              </a:extLst>
            </p:cNvPr>
            <p:cNvPicPr>
              <a:picLocks noChangeAspect="1"/>
            </p:cNvPicPr>
            <p:nvPr/>
          </p:nvPicPr>
          <p:blipFill>
            <a:blip r:embed="rId9"/>
            <a:stretch>
              <a:fillRect/>
            </a:stretch>
          </p:blipFill>
          <p:spPr>
            <a:xfrm>
              <a:off x="118219" y="2373828"/>
              <a:ext cx="1169361" cy="451969"/>
            </a:xfrm>
            <a:prstGeom prst="rect">
              <a:avLst/>
            </a:prstGeom>
          </p:spPr>
        </p:pic>
        <p:grpSp>
          <p:nvGrpSpPr>
            <p:cNvPr id="29" name="Group 28">
              <a:extLst>
                <a:ext uri="{FF2B5EF4-FFF2-40B4-BE49-F238E27FC236}">
                  <a16:creationId xmlns:a16="http://schemas.microsoft.com/office/drawing/2014/main" id="{20BAAEDF-1657-413D-A19E-36F21C8274CA}"/>
                </a:ext>
              </a:extLst>
            </p:cNvPr>
            <p:cNvGrpSpPr/>
            <p:nvPr/>
          </p:nvGrpSpPr>
          <p:grpSpPr>
            <a:xfrm>
              <a:off x="118220" y="2836547"/>
              <a:ext cx="2380279" cy="1702903"/>
              <a:chOff x="341848" y="2581748"/>
              <a:chExt cx="2668639" cy="1856537"/>
            </a:xfrm>
          </p:grpSpPr>
          <p:pic>
            <p:nvPicPr>
              <p:cNvPr id="7" name="Picture 6">
                <a:extLst>
                  <a:ext uri="{FF2B5EF4-FFF2-40B4-BE49-F238E27FC236}">
                    <a16:creationId xmlns:a16="http://schemas.microsoft.com/office/drawing/2014/main" id="{340904AE-A305-400B-96E4-126568D5813C}"/>
                  </a:ext>
                </a:extLst>
              </p:cNvPr>
              <p:cNvPicPr>
                <a:picLocks noChangeAspect="1"/>
              </p:cNvPicPr>
              <p:nvPr/>
            </p:nvPicPr>
            <p:blipFill>
              <a:blip r:embed="rId10"/>
              <a:stretch>
                <a:fillRect/>
              </a:stretch>
            </p:blipFill>
            <p:spPr>
              <a:xfrm>
                <a:off x="341848" y="3090297"/>
                <a:ext cx="1347988" cy="1347988"/>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p:spPr>
          </p:pic>
          <p:sp>
            <p:nvSpPr>
              <p:cNvPr id="16" name="Oval 15">
                <a:extLst>
                  <a:ext uri="{FF2B5EF4-FFF2-40B4-BE49-F238E27FC236}">
                    <a16:creationId xmlns:a16="http://schemas.microsoft.com/office/drawing/2014/main" id="{EE19E76A-64C8-4233-94B7-1BD43E4542F7}"/>
                  </a:ext>
                </a:extLst>
              </p:cNvPr>
              <p:cNvSpPr/>
              <p:nvPr/>
            </p:nvSpPr>
            <p:spPr>
              <a:xfrm>
                <a:off x="2732675" y="2581748"/>
                <a:ext cx="277812" cy="3021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8653ED3-9FD5-4C04-B7A5-0572429413DD}"/>
                  </a:ext>
                </a:extLst>
              </p:cNvPr>
              <p:cNvCxnSpPr>
                <a:stCxn id="16" idx="1"/>
              </p:cNvCxnSpPr>
              <p:nvPr/>
            </p:nvCxnSpPr>
            <p:spPr>
              <a:xfrm flipH="1">
                <a:off x="886159" y="2625993"/>
                <a:ext cx="1887201" cy="45855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3AF62E-EA97-4380-8A3D-C33FAC1EB08C}"/>
                  </a:ext>
                </a:extLst>
              </p:cNvPr>
              <p:cNvCxnSpPr>
                <a:endCxn id="7" idx="5"/>
              </p:cNvCxnSpPr>
              <p:nvPr/>
            </p:nvCxnSpPr>
            <p:spPr>
              <a:xfrm flipH="1">
                <a:off x="1492428" y="2883875"/>
                <a:ext cx="1454180" cy="135700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AE1B70D-D15F-434E-8CE7-4A1A7C9BEC8F}"/>
                </a:ext>
              </a:extLst>
            </p:cNvPr>
            <p:cNvSpPr txBox="1"/>
            <p:nvPr/>
          </p:nvSpPr>
          <p:spPr>
            <a:xfrm>
              <a:off x="-43337" y="4658076"/>
              <a:ext cx="1516102" cy="923330"/>
            </a:xfrm>
            <a:prstGeom prst="rect">
              <a:avLst/>
            </a:prstGeom>
            <a:solidFill>
              <a:schemeClr val="bg1"/>
            </a:solidFill>
          </p:spPr>
          <p:txBody>
            <a:bodyPr wrap="square" rtlCol="0">
              <a:spAutoFit/>
            </a:bodyPr>
            <a:lstStyle/>
            <a:p>
              <a:pPr algn="ctr"/>
              <a:r>
                <a:rPr lang="en-US" dirty="0"/>
                <a:t>Known </a:t>
              </a:r>
            </a:p>
            <a:p>
              <a:pPr algn="ctr"/>
              <a:r>
                <a:rPr lang="en-US" dirty="0"/>
                <a:t>Structures</a:t>
              </a:r>
            </a:p>
            <a:p>
              <a:pPr algn="ctr"/>
              <a:endParaRPr lang="en-US" dirty="0"/>
            </a:p>
          </p:txBody>
        </p:sp>
      </p:grpSp>
      <p:pic>
        <p:nvPicPr>
          <p:cNvPr id="43" name="Picture 5">
            <a:extLst>
              <a:ext uri="{FF2B5EF4-FFF2-40B4-BE49-F238E27FC236}">
                <a16:creationId xmlns:a16="http://schemas.microsoft.com/office/drawing/2014/main" id="{379B5554-D6E0-4201-9651-7ABCEE4F4D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34686"/>
          <a:stretch/>
        </p:blipFill>
        <p:spPr bwMode="auto">
          <a:xfrm rot="16200000">
            <a:off x="-152385" y="6095409"/>
            <a:ext cx="795847" cy="2802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76203018-C5E5-DF4F-8852-D7B0C683B53D}"/>
              </a:ext>
            </a:extLst>
          </p:cNvPr>
          <p:cNvSpPr/>
          <p:nvPr/>
        </p:nvSpPr>
        <p:spPr>
          <a:xfrm>
            <a:off x="43935" y="5783806"/>
            <a:ext cx="2972643" cy="9376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74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 y="0"/>
            <a:ext cx="7532463" cy="800100"/>
          </a:xfrm>
        </p:spPr>
        <p:txBody>
          <a:bodyPr>
            <a:normAutofit/>
          </a:bodyPr>
          <a:lstStyle/>
          <a:p>
            <a:r>
              <a:rPr lang="en-US" dirty="0"/>
              <a:t>Viral diversity at ecosystem scales</a:t>
            </a:r>
          </a:p>
        </p:txBody>
      </p:sp>
      <p:sp>
        <p:nvSpPr>
          <p:cNvPr id="5" name="Date Placeholder 3"/>
          <p:cNvSpPr>
            <a:spLocks noGrp="1"/>
          </p:cNvSpPr>
          <p:nvPr>
            <p:ph type="dt" sz="half" idx="10"/>
          </p:nvPr>
        </p:nvSpPr>
        <p:spPr>
          <a:xfrm>
            <a:off x="457200" y="6489495"/>
            <a:ext cx="971619" cy="365125"/>
          </a:xfrm>
        </p:spPr>
        <p:txBody>
          <a:bodyPr/>
          <a:lstStyle/>
          <a:p>
            <a:fld id="{3E244F7D-9AAC-394B-8846-E4B87C82A680}" type="datetime1">
              <a:rPr lang="en-US" smtClean="0">
                <a:solidFill>
                  <a:srgbClr val="343434"/>
                </a:solidFill>
                <a:latin typeface="Arial"/>
              </a:rPr>
              <a:pPr/>
              <a:t>4/30/18</a:t>
            </a:fld>
            <a:endParaRPr lang="en-US">
              <a:solidFill>
                <a:srgbClr val="343434"/>
              </a:solidFill>
              <a:latin typeface="Arial"/>
            </a:endParaRPr>
          </a:p>
        </p:txBody>
      </p:sp>
      <p:sp>
        <p:nvSpPr>
          <p:cNvPr id="6" name="Footer Placeholder 4"/>
          <p:cNvSpPr>
            <a:spLocks noGrp="1"/>
          </p:cNvSpPr>
          <p:nvPr>
            <p:ph type="ftr" sz="quarter" idx="11"/>
          </p:nvPr>
        </p:nvSpPr>
        <p:spPr>
          <a:xfrm>
            <a:off x="1913912" y="6489495"/>
            <a:ext cx="5629888" cy="365125"/>
          </a:xfrm>
        </p:spPr>
        <p:txBody>
          <a:bodyPr/>
          <a:lstStyle/>
          <a:p>
            <a:endParaRPr lang="en-US" dirty="0">
              <a:solidFill>
                <a:srgbClr val="343434"/>
              </a:solidFill>
              <a:latin typeface="Arial"/>
            </a:endParaRPr>
          </a:p>
        </p:txBody>
      </p:sp>
      <p:pic>
        <p:nvPicPr>
          <p:cNvPr id="7" name="Picture 6"/>
          <p:cNvPicPr>
            <a:picLocks noChangeAspect="1"/>
          </p:cNvPicPr>
          <p:nvPr/>
        </p:nvPicPr>
        <p:blipFill>
          <a:blip r:embed="rId2"/>
          <a:stretch>
            <a:fillRect/>
          </a:stretch>
        </p:blipFill>
        <p:spPr>
          <a:xfrm>
            <a:off x="11337" y="881965"/>
            <a:ext cx="7862003" cy="5976036"/>
          </a:xfrm>
          <a:prstGeom prst="rect">
            <a:avLst/>
          </a:prstGeom>
        </p:spPr>
      </p:pic>
      <p:grpSp>
        <p:nvGrpSpPr>
          <p:cNvPr id="8" name="Group 7"/>
          <p:cNvGrpSpPr>
            <a:grpSpLocks noChangeAspect="1"/>
          </p:cNvGrpSpPr>
          <p:nvPr/>
        </p:nvGrpSpPr>
        <p:grpSpPr>
          <a:xfrm>
            <a:off x="91220" y="5294092"/>
            <a:ext cx="5144219" cy="1435438"/>
            <a:chOff x="2860460" y="1083000"/>
            <a:chExt cx="6218433" cy="1686227"/>
          </a:xfrm>
        </p:grpSpPr>
        <p:sp>
          <p:nvSpPr>
            <p:cNvPr id="9" name="Rectangle 8"/>
            <p:cNvSpPr/>
            <p:nvPr/>
          </p:nvSpPr>
          <p:spPr>
            <a:xfrm>
              <a:off x="2860460" y="1083000"/>
              <a:ext cx="6218433" cy="1686227"/>
            </a:xfrm>
            <a:prstGeom prst="rect">
              <a:avLst/>
            </a:prstGeom>
            <a:solidFill>
              <a:schemeClr val="bg1"/>
            </a:solidFill>
            <a:ln>
              <a:solidFill>
                <a:schemeClr val="bg1">
                  <a:lumMod val="50000"/>
                </a:schemeClr>
              </a:solidFill>
            </a:ln>
            <a:effectLst>
              <a:glow rad="101600">
                <a:schemeClr val="tx1">
                  <a:lumMod val="50000"/>
                  <a:alpha val="4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2860460" y="1182060"/>
              <a:ext cx="6218433" cy="1503882"/>
            </a:xfrm>
            <a:prstGeom prst="rect">
              <a:avLst/>
            </a:prstGeom>
          </p:spPr>
        </p:pic>
      </p:grpSp>
      <p:sp>
        <p:nvSpPr>
          <p:cNvPr id="11" name="Rectangle 10"/>
          <p:cNvSpPr/>
          <p:nvPr/>
        </p:nvSpPr>
        <p:spPr>
          <a:xfrm>
            <a:off x="3451554" y="1171638"/>
            <a:ext cx="5605919" cy="3662541"/>
          </a:xfrm>
          <a:prstGeom prst="rect">
            <a:avLst/>
          </a:prstGeom>
          <a:solidFill>
            <a:schemeClr val="bg1"/>
          </a:solidFill>
          <a:ln w="25400">
            <a:solidFill>
              <a:schemeClr val="tx1"/>
            </a:solidFill>
          </a:ln>
          <a:effectLst>
            <a:outerShdw blurRad="50800" dist="38100" dir="2700000" algn="tl" rotWithShape="0">
              <a:srgbClr val="000000">
                <a:alpha val="43000"/>
              </a:srgbClr>
            </a:outerShdw>
          </a:effectLst>
        </p:spPr>
        <p:txBody>
          <a:bodyPr wrap="square">
            <a:spAutoFit/>
          </a:bodyPr>
          <a:lstStyle/>
          <a:p>
            <a:pPr marL="342900" indent="-342900">
              <a:spcBef>
                <a:spcPts val="1200"/>
              </a:spcBef>
              <a:buFont typeface="Arial" charset="0"/>
              <a:buChar char="•"/>
            </a:pPr>
            <a:r>
              <a:rPr lang="en-US" sz="2400" dirty="0">
                <a:latin typeface="Arial" panose="020B0604020202020204" pitchFamily="34" charset="0"/>
                <a:cs typeface="Arial" panose="020B0604020202020204" pitchFamily="34" charset="0"/>
              </a:rPr>
              <a:t>Analyzed 5 TB of metagenomic data </a:t>
            </a:r>
          </a:p>
          <a:p>
            <a:pPr marL="342900" indent="-342900">
              <a:spcBef>
                <a:spcPts val="1200"/>
              </a:spcBef>
              <a:buFont typeface="Arial" charset="0"/>
              <a:buChar char="•"/>
            </a:pPr>
            <a:r>
              <a:rPr lang="en-US" sz="2400" dirty="0">
                <a:latin typeface="Arial" panose="020B0604020202020204" pitchFamily="34" charset="0"/>
                <a:cs typeface="Arial" panose="020B0604020202020204" pitchFamily="34" charset="0"/>
              </a:rPr>
              <a:t>Identified 125,000 partial DNA viral genomes </a:t>
            </a:r>
          </a:p>
          <a:p>
            <a:pPr marL="342900" indent="-342900">
              <a:spcBef>
                <a:spcPts val="1200"/>
              </a:spcBef>
              <a:buFont typeface="Arial" charset="0"/>
              <a:buChar char="•"/>
            </a:pPr>
            <a:r>
              <a:rPr lang="en-US" sz="2400" dirty="0">
                <a:latin typeface="Arial" panose="020B0604020202020204" pitchFamily="34" charset="0"/>
                <a:cs typeface="Arial" panose="020B0604020202020204" pitchFamily="34" charset="0"/>
              </a:rPr>
              <a:t>Increased number of viral genes by 16-fold</a:t>
            </a:r>
          </a:p>
          <a:p>
            <a:pPr marL="342900" indent="-342900">
              <a:spcBef>
                <a:spcPts val="1200"/>
              </a:spcBef>
              <a:buFont typeface="Arial" charset="0"/>
              <a:buChar char="•"/>
            </a:pPr>
            <a:r>
              <a:rPr lang="en-US" sz="2400" dirty="0">
                <a:latin typeface="Arial" panose="020B0604020202020204" pitchFamily="34" charset="0"/>
                <a:cs typeface="Arial" panose="020B0604020202020204" pitchFamily="34" charset="0"/>
              </a:rPr>
              <a:t>Linked viruses to putative host using CRISPRs and </a:t>
            </a:r>
            <a:r>
              <a:rPr lang="en-US" sz="2400" dirty="0" err="1">
                <a:latin typeface="Arial" panose="020B0604020202020204" pitchFamily="34" charset="0"/>
                <a:cs typeface="Arial" panose="020B0604020202020204" pitchFamily="34" charset="0"/>
              </a:rPr>
              <a:t>tRNAs</a:t>
            </a:r>
            <a:endParaRPr lang="en-US" sz="2400" dirty="0">
              <a:latin typeface="Arial" panose="020B0604020202020204" pitchFamily="34" charset="0"/>
              <a:cs typeface="Arial" panose="020B0604020202020204" pitchFamily="34" charset="0"/>
            </a:endParaRPr>
          </a:p>
          <a:p>
            <a:pPr marL="342900" indent="-342900">
              <a:spcBef>
                <a:spcPts val="1200"/>
              </a:spcBef>
              <a:buFont typeface="Arial" charset="0"/>
              <a:buChar char="•"/>
            </a:pPr>
            <a:r>
              <a:rPr lang="en-US" sz="2400" dirty="0">
                <a:latin typeface="Arial" panose="020B0604020202020204" pitchFamily="34" charset="0"/>
                <a:cs typeface="Arial" panose="020B0604020202020204" pitchFamily="34" charset="0"/>
              </a:rPr>
              <a:t>Revealed global viral biogeography</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1554" y="5362762"/>
            <a:ext cx="1736720" cy="547445"/>
          </a:xfrm>
          <a:prstGeom prst="rect">
            <a:avLst/>
          </a:prstGeom>
          <a:ln w="41275">
            <a:solidFill>
              <a:schemeClr val="bg1"/>
            </a:solidFill>
          </a:ln>
        </p:spPr>
      </p:pic>
    </p:spTree>
    <p:extLst>
      <p:ext uri="{BB962C8B-B14F-4D97-AF65-F5344CB8AC3E}">
        <p14:creationId xmlns:p14="http://schemas.microsoft.com/office/powerpoint/2010/main" val="21495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1_JGI_Science_Template_092313">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79711</TotalTime>
  <Words>1889</Words>
  <Application>Microsoft Macintosh PowerPoint</Application>
  <PresentationFormat>On-screen Show (4:3)</PresentationFormat>
  <Paragraphs>155</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ＭＳ Ｐゴシック</vt:lpstr>
      <vt:lpstr>Arial</vt:lpstr>
      <vt:lpstr>Calibri</vt:lpstr>
      <vt:lpstr>Lucida Grande</vt:lpstr>
      <vt:lpstr>msgothic</vt:lpstr>
      <vt:lpstr>1_JGI_Science_Template_092313</vt:lpstr>
      <vt:lpstr>Towards the development of a National Microbiome  Data Collaborative</vt:lpstr>
      <vt:lpstr>National Microbiome Initiative </vt:lpstr>
      <vt:lpstr>Fundamental blueprint: DNA sequence</vt:lpstr>
      <vt:lpstr>A flood of microbiome data</vt:lpstr>
      <vt:lpstr>PowerPoint Presentation</vt:lpstr>
      <vt:lpstr>Identifying taxonomic ‘blind spots’</vt:lpstr>
      <vt:lpstr>Evaluating taxonomic ‘blind spots’ at scale</vt:lpstr>
      <vt:lpstr>Protein structure predictions</vt:lpstr>
      <vt:lpstr>Viral diversity at ecosystem scales</vt:lpstr>
      <vt:lpstr>Microbiome Data Science FICUS</vt:lpstr>
      <vt:lpstr>PowerPoint Presentation</vt:lpstr>
      <vt:lpstr>First workshop at the JGI</vt:lpstr>
      <vt:lpstr>Town Hall to engage broader community</vt:lpstr>
      <vt:lpstr>Broad, inclusive digital community</vt:lpstr>
      <vt:lpstr>NMDC stakeholder workshop </vt:lpstr>
      <vt:lpstr>The NMDC Roadmap</vt:lpstr>
      <vt:lpstr>Acknowledgments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Metagenome Program Mission</dc:title>
  <dc:creator>Emiley Eloe-Fadrosh</dc:creator>
  <cp:lastModifiedBy>Emiley Eloe-Fadrosh</cp:lastModifiedBy>
  <cp:revision>326</cp:revision>
  <dcterms:created xsi:type="dcterms:W3CDTF">2017-10-19T16:56:14Z</dcterms:created>
  <dcterms:modified xsi:type="dcterms:W3CDTF">2018-05-01T05:21:42Z</dcterms:modified>
</cp:coreProperties>
</file>